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62"/>
  </p:notesMasterIdLst>
  <p:handoutMasterIdLst>
    <p:handoutMasterId r:id="rId63"/>
  </p:handoutMasterIdLst>
  <p:sldIdLst>
    <p:sldId id="712" r:id="rId2"/>
    <p:sldId id="692" r:id="rId3"/>
    <p:sldId id="759" r:id="rId4"/>
    <p:sldId id="694" r:id="rId5"/>
    <p:sldId id="774" r:id="rId6"/>
    <p:sldId id="782" r:id="rId7"/>
    <p:sldId id="783" r:id="rId8"/>
    <p:sldId id="693" r:id="rId9"/>
    <p:sldId id="753" r:id="rId10"/>
    <p:sldId id="699" r:id="rId11"/>
    <p:sldId id="713" r:id="rId12"/>
    <p:sldId id="700" r:id="rId13"/>
    <p:sldId id="735" r:id="rId14"/>
    <p:sldId id="776" r:id="rId15"/>
    <p:sldId id="762" r:id="rId16"/>
    <p:sldId id="714" r:id="rId17"/>
    <p:sldId id="715" r:id="rId18"/>
    <p:sldId id="777" r:id="rId19"/>
    <p:sldId id="729" r:id="rId20"/>
    <p:sldId id="716" r:id="rId21"/>
    <p:sldId id="736" r:id="rId22"/>
    <p:sldId id="763" r:id="rId23"/>
    <p:sldId id="717" r:id="rId24"/>
    <p:sldId id="730" r:id="rId25"/>
    <p:sldId id="721" r:id="rId26"/>
    <p:sldId id="738" r:id="rId27"/>
    <p:sldId id="718" r:id="rId28"/>
    <p:sldId id="731" r:id="rId29"/>
    <p:sldId id="719" r:id="rId30"/>
    <p:sldId id="764" r:id="rId31"/>
    <p:sldId id="737" r:id="rId32"/>
    <p:sldId id="720" r:id="rId33"/>
    <p:sldId id="732" r:id="rId34"/>
    <p:sldId id="778" r:id="rId35"/>
    <p:sldId id="701" r:id="rId36"/>
    <p:sldId id="757" r:id="rId37"/>
    <p:sldId id="765" r:id="rId38"/>
    <p:sldId id="758" r:id="rId39"/>
    <p:sldId id="766" r:id="rId40"/>
    <p:sldId id="739" r:id="rId41"/>
    <p:sldId id="722" r:id="rId42"/>
    <p:sldId id="723" r:id="rId43"/>
    <p:sldId id="733" r:id="rId44"/>
    <p:sldId id="702" r:id="rId45"/>
    <p:sldId id="727" r:id="rId46"/>
    <p:sldId id="740" r:id="rId47"/>
    <p:sldId id="726" r:id="rId48"/>
    <p:sldId id="734" r:id="rId49"/>
    <p:sldId id="724" r:id="rId50"/>
    <p:sldId id="741" r:id="rId51"/>
    <p:sldId id="711" r:id="rId52"/>
    <p:sldId id="703" r:id="rId53"/>
    <p:sldId id="742" r:id="rId54"/>
    <p:sldId id="743" r:id="rId55"/>
    <p:sldId id="744" r:id="rId56"/>
    <p:sldId id="751" r:id="rId57"/>
    <p:sldId id="779" r:id="rId58"/>
    <p:sldId id="750" r:id="rId59"/>
    <p:sldId id="780" r:id="rId60"/>
    <p:sldId id="748" r:id="rId61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64"/>
      <p:bold r:id="rId65"/>
      <p:italic r:id="rId66"/>
      <p:boldItalic r:id="rId67"/>
    </p:embeddedFont>
    <p:embeddedFont>
      <p:font typeface="Eras Bold ITC" panose="020B0907030504020204" pitchFamily="34" charset="0"/>
      <p:regular r:id="rId68"/>
    </p:embeddedFont>
    <p:embeddedFont>
      <p:font typeface="Wingdings 2" panose="05020102010507070707" pitchFamily="18" charset="2"/>
      <p:regular r:id="rId69"/>
    </p:embeddedFont>
    <p:embeddedFont>
      <p:font typeface="黑体" panose="02010609060101010101" pitchFamily="49" charset="-122"/>
      <p:regular r:id="rId70"/>
    </p:embeddedFont>
    <p:embeddedFont>
      <p:font typeface="华文细黑" panose="02010600040101010101" pitchFamily="2" charset="-122"/>
      <p:regular r:id="rId71"/>
    </p:embeddedFont>
    <p:embeddedFont>
      <p:font typeface="楷体" panose="02010609060101010101" pitchFamily="49" charset="-122"/>
      <p:regular r:id="rId72"/>
    </p:embeddedFont>
    <p:embeddedFont>
      <p:font typeface="微软雅黑" panose="020B0503020204020204" pitchFamily="34" charset="-122"/>
      <p:regular r:id="rId73"/>
      <p:bold r:id="rId74"/>
    </p:embeddedFont>
  </p:embeddedFontLst>
  <p:custDataLst>
    <p:tags r:id="rId75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3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5755" autoAdjust="0"/>
    <p:restoredTop sz="94660"/>
  </p:normalViewPr>
  <p:slideViewPr>
    <p:cSldViewPr>
      <p:cViewPr varScale="1">
        <p:scale>
          <a:sx n="120" d="100"/>
          <a:sy n="120" d="100"/>
        </p:scale>
        <p:origin x="822" y="96"/>
      </p:cViewPr>
      <p:guideLst>
        <p:guide orient="horz" pos="163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3714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68" Type="http://schemas.openxmlformats.org/officeDocument/2006/relationships/font" Target="fonts/font5.fntdata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font" Target="fonts/font3.fntdata"/><Relationship Id="rId74" Type="http://schemas.openxmlformats.org/officeDocument/2006/relationships/font" Target="fonts/font11.fntdata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font" Target="fonts/font2.fntdata"/><Relationship Id="rId73" Type="http://schemas.openxmlformats.org/officeDocument/2006/relationships/font" Target="fonts/font10.fntdata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font" Target="fonts/font1.fntdata"/><Relationship Id="rId69" Type="http://schemas.openxmlformats.org/officeDocument/2006/relationships/font" Target="fonts/font6.fntdata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9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font" Target="fonts/font4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70" Type="http://schemas.openxmlformats.org/officeDocument/2006/relationships/font" Target="fonts/font7.fntdata"/><Relationship Id="rId75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7ECE7F59-748E-48B9-8A57-495B7B1FCC31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9F2A1B6-752E-4AA5-B605-5F39CA5ABB9B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www.515ppt.com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00034" y="1928808"/>
            <a:ext cx="5600712" cy="44054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00034" y="2464593"/>
            <a:ext cx="3714776" cy="35720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AA283-09D4-4B46-912A-15808DC34777}" type="datetime1">
              <a:rPr lang="zh-CN" altLang="en-US"/>
              <a:t>2021/1/27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pic>
        <p:nvPicPr>
          <p:cNvPr id="6" name="图片 5" descr="学科网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5260" y="162560"/>
            <a:ext cx="1233805" cy="445770"/>
          </a:xfrm>
          <a:prstGeom prst="rect">
            <a:avLst/>
          </a:prstGeom>
          <a:effectLst/>
        </p:spPr>
      </p:pic>
    </p:spTree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0052" y="205979"/>
            <a:ext cx="8229600" cy="490524"/>
          </a:xfrm>
        </p:spPr>
        <p:txBody>
          <a:bodyPr>
            <a:normAutofit/>
          </a:bodyPr>
          <a:lstStyle>
            <a:lvl1pPr algn="l">
              <a:defRPr sz="32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071553"/>
            <a:ext cx="8229600" cy="3523070"/>
          </a:xfrm>
        </p:spPr>
        <p:txBody>
          <a:bodyPr/>
          <a:lstStyle>
            <a:lvl1pPr>
              <a:defRPr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>
              <a:defRPr>
                <a:latin typeface="华文细黑" panose="02010600040101010101" pitchFamily="2" charset="-122"/>
                <a:ea typeface="华文细黑" panose="02010600040101010101" pitchFamily="2" charset="-122"/>
              </a:defRPr>
            </a:lvl2pPr>
            <a:lvl3pPr>
              <a:defRPr>
                <a:latin typeface="华文细黑" panose="02010600040101010101" pitchFamily="2" charset="-122"/>
                <a:ea typeface="华文细黑" panose="02010600040101010101" pitchFamily="2" charset="-122"/>
              </a:defRPr>
            </a:lvl3pPr>
            <a:lvl4pPr>
              <a:defRPr>
                <a:latin typeface="华文细黑" panose="02010600040101010101" pitchFamily="2" charset="-122"/>
                <a:ea typeface="华文细黑" panose="02010600040101010101" pitchFamily="2" charset="-122"/>
              </a:defRPr>
            </a:lvl4pPr>
            <a:lvl5pPr>
              <a:defRPr>
                <a:latin typeface="华文细黑" panose="02010600040101010101" pitchFamily="2" charset="-122"/>
                <a:ea typeface="华文细黑" panose="02010600040101010101" pitchFamily="2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A4C5A-4911-4BC4-9107-622CE15B034B}" type="datetime1">
              <a:rPr lang="zh-CN" altLang="en-US"/>
              <a:t>2021/1/27</a:t>
            </a:fld>
            <a:endParaRPr lang="zh-CN" altLang="en-US"/>
          </a:p>
        </p:txBody>
      </p:sp>
      <p:pic>
        <p:nvPicPr>
          <p:cNvPr id="6" name="图片 5" descr="资源-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510" y="119380"/>
            <a:ext cx="1298575" cy="471170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 advClick="0" advTm="2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395288" y="195262"/>
            <a:ext cx="8229600" cy="4905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017985"/>
            <a:ext cx="8229600" cy="35766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80958E8-0D9B-4502-8C37-398236DE6411}" type="datetime1">
              <a:rPr lang="zh-CN" altLang="en-US"/>
              <a:t>2021/1/27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>
    <p:strips dir="rd"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华文细黑" panose="02010600040101010101" pitchFamily="2" charset="-122"/>
          <a:ea typeface="华文细黑" panose="02010600040101010101" pitchFamily="2" charset="-122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华文细黑" panose="02010600040101010101" pitchFamily="2" charset="-122"/>
          <a:ea typeface="华文细黑" panose="02010600040101010101" pitchFamily="2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华文细黑" panose="02010600040101010101" pitchFamily="2" charset="-122"/>
          <a:ea typeface="华文细黑" panose="02010600040101010101" pitchFamily="2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华文细黑" panose="02010600040101010101" pitchFamily="2" charset="-122"/>
          <a:ea typeface="华文细黑" panose="02010600040101010101" pitchFamily="2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华文细黑" panose="02010600040101010101" pitchFamily="2" charset="-122"/>
          <a:ea typeface="华文细黑" panose="02010600040101010101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华文细黑" panose="02010600040101010101" pitchFamily="2" charset="-122"/>
          <a:ea typeface="华文细黑" panose="02010600040101010101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华文细黑" panose="02010600040101010101" pitchFamily="2" charset="-122"/>
          <a:ea typeface="华文细黑" panose="02010600040101010101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华文细黑" panose="02010600040101010101" pitchFamily="2" charset="-122"/>
          <a:ea typeface="华文细黑" panose="02010600040101010101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华文细黑" panose="02010600040101010101" pitchFamily="2" charset="-122"/>
          <a:ea typeface="华文细黑" panose="0201060004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华文细黑" panose="02010600040101010101" pitchFamily="2" charset="-122"/>
          <a:ea typeface="华文细黑" panose="02010600040101010101" pitchFamily="2" charset="-122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华文细黑" panose="02010600040101010101" pitchFamily="2" charset="-122"/>
          <a:ea typeface="华文细黑" panose="02010600040101010101" pitchFamily="2" charset="-122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华文细黑" panose="02010600040101010101" pitchFamily="2" charset="-122"/>
          <a:ea typeface="华文细黑" panose="02010600040101010101" pitchFamily="2" charset="-122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华文细黑" panose="02010600040101010101" pitchFamily="2" charset="-122"/>
          <a:ea typeface="华文细黑" panose="02010600040101010101" pitchFamily="2" charset="-122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华文细黑" panose="02010600040101010101" pitchFamily="2" charset="-122"/>
          <a:ea typeface="华文细黑" panose="02010600040101010101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08" y="-6464"/>
            <a:ext cx="9147308" cy="5143500"/>
          </a:xfrm>
          <a:prstGeom prst="rect">
            <a:avLst/>
          </a:prstGeom>
        </p:spPr>
      </p:pic>
      <p:sp>
        <p:nvSpPr>
          <p:cNvPr id="4" name="矩形 28"/>
          <p:cNvSpPr/>
          <p:nvPr/>
        </p:nvSpPr>
        <p:spPr bwMode="auto">
          <a:xfrm>
            <a:off x="-1" y="1958506"/>
            <a:ext cx="2915818" cy="1283968"/>
          </a:xfrm>
          <a:custGeom>
            <a:avLst/>
            <a:gdLst/>
            <a:ahLst/>
            <a:cxnLst/>
            <a:rect l="l" t="t" r="r" b="b"/>
            <a:pathLst>
              <a:path w="4310745" h="1283968">
                <a:moveTo>
                  <a:pt x="1089668" y="0"/>
                </a:moveTo>
                <a:lnTo>
                  <a:pt x="3526973" y="0"/>
                </a:lnTo>
                <a:lnTo>
                  <a:pt x="4310745" y="1269454"/>
                </a:lnTo>
                <a:lnTo>
                  <a:pt x="1089668" y="1283968"/>
                </a:lnTo>
                <a:close/>
                <a:moveTo>
                  <a:pt x="0" y="0"/>
                </a:moveTo>
                <a:lnTo>
                  <a:pt x="1089667" y="0"/>
                </a:lnTo>
                <a:lnTo>
                  <a:pt x="1089667" y="1283968"/>
                </a:lnTo>
                <a:lnTo>
                  <a:pt x="0" y="1283968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6" tIns="45712" rIns="91426" bIns="45712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 bwMode="auto">
          <a:xfrm>
            <a:off x="616522" y="2010596"/>
            <a:ext cx="1414141" cy="707870"/>
          </a:xfrm>
          <a:prstGeom prst="rect">
            <a:avLst/>
          </a:prstGeom>
          <a:noFill/>
        </p:spPr>
        <p:txBody>
          <a:bodyPr wrap="none" lIns="91426" tIns="45712" rIns="91426" bIns="45712">
            <a:spAutoFit/>
          </a:bodyPr>
          <a:lstStyle/>
          <a:p>
            <a:pPr algn="ctr">
              <a:defRPr/>
            </a:pPr>
            <a:r>
              <a:rPr lang="zh-CN" altLang="en-US" sz="4000" b="1" kern="0" spc="-150">
                <a:ln w="1905">
                  <a:noFill/>
                </a:ln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目 录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616522" y="2797596"/>
            <a:ext cx="1638591" cy="403860"/>
          </a:xfrm>
          <a:prstGeom prst="rect">
            <a:avLst/>
          </a:prstGeom>
          <a:noFill/>
        </p:spPr>
        <p:txBody>
          <a:bodyPr wrap="none" lIns="91426" tIns="45712" rIns="91426" bIns="45712">
            <a:spAutoFit/>
          </a:bodyPr>
          <a:lstStyle/>
          <a:p>
            <a:pPr algn="ctr"/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3482296" y="1130621"/>
            <a:ext cx="3057219" cy="523204"/>
          </a:xfrm>
          <a:prstGeom prst="rect">
            <a:avLst/>
          </a:prstGeom>
          <a:noFill/>
        </p:spPr>
        <p:txBody>
          <a:bodyPr wrap="none" lIns="91426" tIns="45712" rIns="91426" bIns="45712">
            <a:spAutoFit/>
          </a:bodyPr>
          <a:lstStyle/>
          <a:p>
            <a:pPr>
              <a:defRPr/>
            </a:pPr>
            <a:r>
              <a:rPr lang="zh-CN" altLang="en-US" sz="2800" b="1" ker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联考试题整体评价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4203954" y="3515969"/>
            <a:ext cx="3057219" cy="523204"/>
          </a:xfrm>
          <a:prstGeom prst="rect">
            <a:avLst/>
          </a:prstGeom>
          <a:noFill/>
        </p:spPr>
        <p:txBody>
          <a:bodyPr wrap="none" lIns="91426" tIns="45712" rIns="91426" bIns="45712">
            <a:spAutoFit/>
          </a:bodyPr>
          <a:lstStyle/>
          <a:p>
            <a:pPr lvl="0">
              <a:defRPr/>
            </a:pPr>
            <a:r>
              <a:rPr lang="zh-CN" altLang="en-US" sz="2800" b="1" ker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科学规划精准备考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3851920" y="2364531"/>
            <a:ext cx="3057219" cy="523204"/>
          </a:xfrm>
          <a:prstGeom prst="rect">
            <a:avLst/>
          </a:prstGeom>
          <a:noFill/>
        </p:spPr>
        <p:txBody>
          <a:bodyPr wrap="none" lIns="91426" tIns="45712" rIns="91426" bIns="45712">
            <a:spAutoFit/>
          </a:bodyPr>
          <a:lstStyle/>
          <a:p>
            <a:pPr lvl="0">
              <a:defRPr/>
            </a:pPr>
            <a:r>
              <a:rPr lang="zh-CN" altLang="en-US" sz="2800" b="1" ker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评析试题预测考向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724829" y="1069066"/>
            <a:ext cx="646303" cy="646315"/>
          </a:xfrm>
          <a:prstGeom prst="rect">
            <a:avLst/>
          </a:prstGeom>
          <a:solidFill>
            <a:schemeClr val="accent1"/>
          </a:solidFill>
        </p:spPr>
        <p:txBody>
          <a:bodyPr wrap="none" lIns="91426" tIns="45712" rIns="91426" bIns="45712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114321" y="2273477"/>
            <a:ext cx="646303" cy="646315"/>
          </a:xfrm>
          <a:prstGeom prst="rect">
            <a:avLst/>
          </a:prstGeom>
          <a:solidFill>
            <a:schemeClr val="accent1"/>
          </a:solidFill>
        </p:spPr>
        <p:txBody>
          <a:bodyPr wrap="none" lIns="91426" tIns="45712" rIns="91426" bIns="45712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28768" y="3454414"/>
            <a:ext cx="646303" cy="646315"/>
          </a:xfrm>
          <a:prstGeom prst="rect">
            <a:avLst/>
          </a:prstGeom>
          <a:solidFill>
            <a:schemeClr val="accent1"/>
          </a:solidFill>
        </p:spPr>
        <p:txBody>
          <a:bodyPr wrap="none" lIns="91426" tIns="45712" rIns="91426" bIns="45712" rtlCol="0">
            <a:spAutoFit/>
          </a:bodyPr>
          <a:lstStyle/>
          <a:p>
            <a:r>
              <a:rPr lang="zh-CN" altLang="en-US" sz="36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</a:t>
            </a:r>
          </a:p>
        </p:txBody>
      </p:sp>
      <p:sp>
        <p:nvSpPr>
          <p:cNvPr id="20" name="矩形 34"/>
          <p:cNvSpPr/>
          <p:nvPr/>
        </p:nvSpPr>
        <p:spPr bwMode="auto">
          <a:xfrm>
            <a:off x="6987341" y="1954918"/>
            <a:ext cx="2170177" cy="1287555"/>
          </a:xfrm>
          <a:custGeom>
            <a:avLst/>
            <a:gdLst>
              <a:gd name="connsiteX0" fmla="*/ 0 w 1843227"/>
              <a:gd name="connsiteY0" fmla="*/ 3587 h 1287555"/>
              <a:gd name="connsiteX1" fmla="*/ 1843227 w 1843227"/>
              <a:gd name="connsiteY1" fmla="*/ 0 h 1287555"/>
              <a:gd name="connsiteX2" fmla="*/ 1833140 w 1843227"/>
              <a:gd name="connsiteY2" fmla="*/ 1287555 h 1287555"/>
              <a:gd name="connsiteX3" fmla="*/ 551543 w 1843227"/>
              <a:gd name="connsiteY3" fmla="*/ 1287555 h 1287555"/>
              <a:gd name="connsiteX4" fmla="*/ 0 w 1843227"/>
              <a:gd name="connsiteY4" fmla="*/ 3587 h 1287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3226" h="1287555">
                <a:moveTo>
                  <a:pt x="0" y="3587"/>
                </a:moveTo>
                <a:lnTo>
                  <a:pt x="1843227" y="0"/>
                </a:lnTo>
                <a:cubicBezTo>
                  <a:pt x="1839865" y="429185"/>
                  <a:pt x="1836502" y="858370"/>
                  <a:pt x="1833140" y="1287555"/>
                </a:cubicBezTo>
                <a:lnTo>
                  <a:pt x="551543" y="1287555"/>
                </a:lnTo>
                <a:lnTo>
                  <a:pt x="0" y="3587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6" tIns="45712" rIns="91426" bIns="45712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52320" y="2273477"/>
            <a:ext cx="1620928" cy="523204"/>
          </a:xfrm>
          <a:prstGeom prst="rect">
            <a:avLst/>
          </a:prstGeom>
          <a:noFill/>
        </p:spPr>
        <p:txBody>
          <a:bodyPr wrap="none" lIns="91426" tIns="45712" rIns="91426" bIns="45712" rtlCol="0">
            <a:spAutoFit/>
          </a:bodyPr>
          <a:lstStyle/>
          <a:p>
            <a:r>
              <a:rPr lang="zh-CN" altLang="en-US" sz="2800" b="1">
                <a:solidFill>
                  <a:srgbClr val="FFFF00"/>
                </a:solidFill>
                <a:latin typeface="Eras Bold ITC" panose="020B0907030504020204" pitchFamily="34" charset="0"/>
                <a:ea typeface="微软雅黑" panose="020B0503020204020204" pitchFamily="34" charset="-122"/>
              </a:rPr>
              <a:t>高考加油</a:t>
            </a:r>
          </a:p>
        </p:txBody>
      </p:sp>
      <p:sp>
        <p:nvSpPr>
          <p:cNvPr id="23" name="矩形 22"/>
          <p:cNvSpPr/>
          <p:nvPr/>
        </p:nvSpPr>
        <p:spPr>
          <a:xfrm>
            <a:off x="1980251" y="4587974"/>
            <a:ext cx="523051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zh-CN" altLang="en-US" sz="1800" b="1">
                <a:solidFill>
                  <a:srgbClr val="002060"/>
                </a:solidFill>
                <a:latin typeface="+mn-ea"/>
                <a:ea typeface="+mn-ea"/>
              </a:rPr>
              <a:t>学科网高中英语学术顾问 马国民 </a:t>
            </a:r>
            <a:r>
              <a:rPr lang="en-US" altLang="zh-CN" sz="1800" b="1">
                <a:solidFill>
                  <a:srgbClr val="002060"/>
                </a:solidFill>
                <a:latin typeface="+mn-ea"/>
                <a:ea typeface="+mn-ea"/>
              </a:rPr>
              <a:t>2021</a:t>
            </a:r>
            <a:r>
              <a:rPr lang="zh-CN" altLang="en-US" sz="1800" b="1">
                <a:solidFill>
                  <a:srgbClr val="002060"/>
                </a:solidFill>
                <a:latin typeface="+mn-ea"/>
                <a:ea typeface="+mn-ea"/>
              </a:rPr>
              <a:t>年</a:t>
            </a:r>
            <a:r>
              <a:rPr lang="en-US" altLang="zh-CN" sz="1800" b="1">
                <a:solidFill>
                  <a:srgbClr val="002060"/>
                </a:solidFill>
                <a:latin typeface="+mn-ea"/>
                <a:ea typeface="+mn-ea"/>
              </a:rPr>
              <a:t>1</a:t>
            </a:r>
            <a:r>
              <a:rPr lang="zh-CN" altLang="en-US" sz="1800" b="1">
                <a:solidFill>
                  <a:srgbClr val="002060"/>
                </a:solidFill>
                <a:latin typeface="+mn-ea"/>
                <a:ea typeface="+mn-ea"/>
              </a:rPr>
              <a:t>月</a:t>
            </a:r>
            <a:r>
              <a:rPr lang="en-US" altLang="zh-CN" sz="1800" b="1">
                <a:solidFill>
                  <a:srgbClr val="002060"/>
                </a:solidFill>
                <a:latin typeface="+mn-ea"/>
                <a:ea typeface="+mn-ea"/>
              </a:rPr>
              <a:t>26</a:t>
            </a:r>
            <a:r>
              <a:rPr lang="zh-CN" altLang="en-US" sz="1800" b="1">
                <a:solidFill>
                  <a:srgbClr val="002060"/>
                </a:solidFill>
                <a:latin typeface="+mn-ea"/>
                <a:ea typeface="+mn-ea"/>
              </a:rPr>
              <a:t>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advClick="0" advTm="2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61742" y="2139702"/>
            <a:ext cx="6443485" cy="779487"/>
          </a:xfrm>
          <a:prstGeom prst="rect">
            <a:avLst/>
          </a:prstGeom>
        </p:spPr>
        <p:txBody>
          <a:bodyPr wrap="square" lIns="101389" tIns="50694" rIns="101389" bIns="50694">
            <a:spAutoFit/>
          </a:bodyPr>
          <a:lstStyle/>
          <a:p>
            <a:pPr algn="ctr" defTabSz="1577340">
              <a:spcAft>
                <a:spcPct val="35000"/>
              </a:spcAft>
            </a:pPr>
            <a:r>
              <a:rPr lang="zh-CN" altLang="en-US" sz="4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二、评析试题预测考向</a:t>
            </a:r>
          </a:p>
        </p:txBody>
      </p:sp>
    </p:spTree>
  </p:cSld>
  <p:clrMapOvr>
    <a:masterClrMapping/>
  </p:clrMapOvr>
  <p:transition>
    <p:strips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339752" y="2139700"/>
            <a:ext cx="4032449" cy="717931"/>
          </a:xfrm>
          <a:prstGeom prst="rect">
            <a:avLst/>
          </a:prstGeom>
        </p:spPr>
        <p:txBody>
          <a:bodyPr wrap="square" lIns="101389" tIns="50694" rIns="101389" bIns="50694">
            <a:spAutoFit/>
          </a:bodyPr>
          <a:lstStyle/>
          <a:p>
            <a:pPr algn="ctr" defTabSz="1577340">
              <a:spcAft>
                <a:spcPct val="35000"/>
              </a:spcAft>
            </a:pPr>
            <a:r>
              <a: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（一）听力</a:t>
            </a:r>
          </a:p>
        </p:txBody>
      </p:sp>
    </p:spTree>
  </p:cSld>
  <p:clrMapOvr>
    <a:masterClrMapping/>
  </p:clrMapOvr>
  <p:transition>
    <p:strips dir="r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35696" y="1649178"/>
            <a:ext cx="5400600" cy="490524"/>
          </a:xfrm>
        </p:spPr>
        <p:txBody>
          <a:bodyPr>
            <a:noAutofit/>
          </a:bodyPr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2015-2020</a:t>
            </a:r>
            <a:r>
              <a:rPr lang="zh-CN" altLang="zh-CN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年全国卷听力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考点分析表</a:t>
            </a:r>
            <a:endParaRPr lang="zh-CN" altLang="en-US" sz="24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04225" y="2139702"/>
            <a:ext cx="6666258" cy="2747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矩形 7"/>
          <p:cNvSpPr/>
          <p:nvPr/>
        </p:nvSpPr>
        <p:spPr>
          <a:xfrm>
            <a:off x="883905" y="740342"/>
            <a:ext cx="68865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>
                <a:latin typeface="黑体" panose="02010609060101010101" pitchFamily="49" charset="-122"/>
                <a:ea typeface="黑体" panose="02010609060101010101" pitchFamily="49" charset="-122"/>
              </a:rPr>
              <a:t>本次联考的听力录音材料的总词数为</a:t>
            </a:r>
            <a:r>
              <a:rPr lang="en-US" altLang="zh-CN" sz="1600">
                <a:latin typeface="黑体" panose="02010609060101010101" pitchFamily="49" charset="-122"/>
                <a:ea typeface="黑体" panose="02010609060101010101" pitchFamily="49" charset="-122"/>
              </a:rPr>
              <a:t>900</a:t>
            </a:r>
            <a:r>
              <a:rPr lang="zh-CN" altLang="en-US" sz="1600">
                <a:latin typeface="黑体" panose="02010609060101010101" pitchFamily="49" charset="-122"/>
                <a:ea typeface="黑体" panose="02010609060101010101" pitchFamily="49" charset="-122"/>
              </a:rPr>
              <a:t>多词，考查内容涉及细节理解、推理判断和主旨大意等。</a:t>
            </a:r>
          </a:p>
        </p:txBody>
      </p:sp>
    </p:spTree>
  </p:cSld>
  <p:clrMapOvr>
    <a:masterClrMapping/>
  </p:clrMapOvr>
  <p:transition>
    <p:strips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08313" y="154610"/>
            <a:ext cx="5544616" cy="490524"/>
          </a:xfrm>
        </p:spPr>
        <p:txBody>
          <a:bodyPr>
            <a:noAutofit/>
          </a:bodyPr>
          <a:lstStyle/>
          <a:p>
            <a:pPr algn="ctr"/>
            <a:r>
              <a:rPr lang="zh-CN" altLang="en-US" sz="28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全国卷听力考频分析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584" y="1419622"/>
            <a:ext cx="6669640" cy="2206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708313" y="154610"/>
            <a:ext cx="5544616" cy="490524"/>
          </a:xfrm>
        </p:spPr>
        <p:txBody>
          <a:bodyPr>
            <a:noAutofit/>
          </a:bodyPr>
          <a:lstStyle/>
          <a:p>
            <a:pPr algn="ctr"/>
            <a:r>
              <a:rPr lang="zh-CN" altLang="en-US" sz="28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听力真题录音材料长难句典例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0007" y="987574"/>
            <a:ext cx="8508458" cy="384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08313" y="154610"/>
            <a:ext cx="5544616" cy="490524"/>
          </a:xfrm>
        </p:spPr>
        <p:txBody>
          <a:bodyPr>
            <a:noAutofit/>
          </a:bodyPr>
          <a:lstStyle/>
          <a:p>
            <a:pPr algn="ctr"/>
            <a:r>
              <a:rPr lang="en-US" altLang="zh-CN" sz="28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2021</a:t>
            </a:r>
            <a:r>
              <a:rPr lang="zh-CN" altLang="en-US" sz="28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新高考全国卷听力考向预测</a:t>
            </a:r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7342" y="1491629"/>
            <a:ext cx="7030594" cy="269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矩形 8"/>
          <p:cNvSpPr/>
          <p:nvPr/>
        </p:nvSpPr>
        <p:spPr>
          <a:xfrm>
            <a:off x="6314458" y="3147814"/>
            <a:ext cx="139182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1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zh-CN" altLang="en-US" sz="1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高频点</a:t>
            </a:r>
            <a:r>
              <a:rPr lang="zh-CN" altLang="en-US" sz="1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180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</a:p>
        </p:txBody>
      </p:sp>
    </p:spTree>
  </p:cSld>
  <p:clrMapOvr>
    <a:masterClrMapping/>
  </p:clrMapOvr>
  <p:transition>
    <p:strips dir="r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339752" y="2139700"/>
            <a:ext cx="4032449" cy="717931"/>
          </a:xfrm>
          <a:prstGeom prst="rect">
            <a:avLst/>
          </a:prstGeom>
        </p:spPr>
        <p:txBody>
          <a:bodyPr wrap="square" lIns="101389" tIns="50694" rIns="101389" bIns="50694">
            <a:spAutoFit/>
          </a:bodyPr>
          <a:lstStyle/>
          <a:p>
            <a:pPr algn="ctr" defTabSz="1577340">
              <a:spcAft>
                <a:spcPct val="35000"/>
              </a:spcAft>
            </a:pPr>
            <a:r>
              <a: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（二）阅读</a:t>
            </a:r>
          </a:p>
        </p:txBody>
      </p:sp>
    </p:spTree>
  </p:cSld>
  <p:clrMapOvr>
    <a:masterClrMapping/>
  </p:clrMapOvr>
  <p:transition>
    <p:strips dir="r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339752" y="2139700"/>
            <a:ext cx="4032449" cy="717931"/>
          </a:xfrm>
          <a:prstGeom prst="rect">
            <a:avLst/>
          </a:prstGeom>
        </p:spPr>
        <p:txBody>
          <a:bodyPr wrap="square" lIns="101389" tIns="50694" rIns="101389" bIns="50694">
            <a:spAutoFit/>
          </a:bodyPr>
          <a:lstStyle/>
          <a:p>
            <a:pPr algn="ctr" defTabSz="1577340">
              <a:spcAft>
                <a:spcPct val="35000"/>
              </a:spcAft>
            </a:pPr>
            <a:r>
              <a:rPr lang="en-US" altLang="zh-CN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常规阅读</a:t>
            </a:r>
          </a:p>
        </p:txBody>
      </p:sp>
    </p:spTree>
  </p:cSld>
  <p:clrMapOvr>
    <a:masterClrMapping/>
  </p:clrMapOvr>
  <p:transition>
    <p:strips dir="r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763688" y="123478"/>
            <a:ext cx="5544616" cy="490524"/>
          </a:xfrm>
        </p:spPr>
        <p:txBody>
          <a:bodyPr>
            <a:noAutofit/>
          </a:bodyPr>
          <a:lstStyle/>
          <a:p>
            <a:pPr algn="ctr"/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2021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年八省市适应性考试常规阅读评析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6506" y="1131590"/>
            <a:ext cx="7820025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763688" y="123478"/>
            <a:ext cx="5544616" cy="490524"/>
          </a:xfrm>
        </p:spPr>
        <p:txBody>
          <a:bodyPr>
            <a:noAutofit/>
          </a:bodyPr>
          <a:lstStyle/>
          <a:p>
            <a:pPr algn="ctr"/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阅读理解长难句典例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771550"/>
            <a:ext cx="8428806" cy="412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84899" y="1995686"/>
            <a:ext cx="5904656" cy="779487"/>
          </a:xfrm>
          <a:prstGeom prst="rect">
            <a:avLst/>
          </a:prstGeom>
        </p:spPr>
        <p:txBody>
          <a:bodyPr wrap="square" lIns="101389" tIns="50694" rIns="101389" bIns="50694">
            <a:spAutoFit/>
          </a:bodyPr>
          <a:lstStyle/>
          <a:p>
            <a:pPr algn="ctr" defTabSz="1577340">
              <a:spcBef>
                <a:spcPct val="0"/>
              </a:spcBef>
              <a:spcAft>
                <a:spcPct val="35000"/>
              </a:spcAft>
            </a:pPr>
            <a:r>
              <a:rPr lang="zh-CN" altLang="en-US" sz="4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一、联考试题整体评价 </a:t>
            </a:r>
          </a:p>
        </p:txBody>
      </p:sp>
    </p:spTree>
  </p:cSld>
  <p:clrMapOvr>
    <a:masterClrMapping/>
  </p:clrMapOvr>
  <p:transition>
    <p:strips dir="r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75656" y="154610"/>
            <a:ext cx="6336704" cy="490524"/>
          </a:xfrm>
        </p:spPr>
        <p:txBody>
          <a:bodyPr>
            <a:noAutofit/>
          </a:bodyPr>
          <a:lstStyle/>
          <a:p>
            <a:pPr algn="ctr"/>
            <a:r>
              <a:rPr lang="en-US" altLang="zh-CN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2015-2020</a:t>
            </a:r>
            <a:r>
              <a:rPr lang="zh-CN" altLang="zh-CN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年全国卷</a:t>
            </a:r>
            <a:r>
              <a:rPr lang="zh-CN" altLang="en-US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和新高考</a:t>
            </a:r>
            <a:r>
              <a:rPr lang="zh-CN" altLang="zh-CN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阅读理解</a:t>
            </a:r>
            <a:r>
              <a:rPr lang="zh-CN" altLang="en-US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分析表</a:t>
            </a:r>
            <a:endParaRPr lang="zh-CN" altLang="en-US" sz="240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0" y="799615"/>
            <a:ext cx="6364759" cy="416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9632" y="1571089"/>
            <a:ext cx="6177746" cy="2459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708312" y="154610"/>
            <a:ext cx="5960031" cy="490524"/>
          </a:xfrm>
        </p:spPr>
        <p:txBody>
          <a:bodyPr>
            <a:noAutofit/>
          </a:bodyPr>
          <a:lstStyle/>
          <a:p>
            <a:pPr algn="ctr"/>
            <a:r>
              <a:rPr lang="zh-CN" altLang="en-US" sz="28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全国卷阅读理解考频分析</a:t>
            </a:r>
          </a:p>
        </p:txBody>
      </p:sp>
    </p:spTree>
  </p:cSld>
  <p:clrMapOvr>
    <a:masterClrMapping/>
  </p:clrMapOvr>
  <p:transition>
    <p:strips dir="r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708312" y="154610"/>
            <a:ext cx="5960031" cy="490524"/>
          </a:xfrm>
        </p:spPr>
        <p:txBody>
          <a:bodyPr>
            <a:noAutofit/>
          </a:bodyPr>
          <a:lstStyle/>
          <a:p>
            <a:pPr algn="ctr"/>
            <a:r>
              <a:rPr lang="en-US" altLang="zh-CN" sz="28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2021</a:t>
            </a:r>
            <a:r>
              <a:rPr lang="zh-CN" altLang="en-US" sz="28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新高考全国卷阅读理解考向预测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7806" y="1563638"/>
            <a:ext cx="6572250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矩形 8"/>
          <p:cNvSpPr/>
          <p:nvPr/>
        </p:nvSpPr>
        <p:spPr>
          <a:xfrm>
            <a:off x="3146350" y="3332480"/>
            <a:ext cx="1206107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1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zh-CN" altLang="en-US" sz="1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高频点</a:t>
            </a:r>
            <a:r>
              <a:rPr lang="zh-CN" altLang="en-US" sz="1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160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</a:p>
        </p:txBody>
      </p:sp>
    </p:spTree>
  </p:cSld>
  <p:clrMapOvr>
    <a:masterClrMapping/>
  </p:clrMapOvr>
  <p:transition>
    <p:strips dir="r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339752" y="2139700"/>
            <a:ext cx="4032449" cy="717931"/>
          </a:xfrm>
          <a:prstGeom prst="rect">
            <a:avLst/>
          </a:prstGeom>
        </p:spPr>
        <p:txBody>
          <a:bodyPr wrap="square" lIns="101389" tIns="50694" rIns="101389" bIns="50694">
            <a:spAutoFit/>
          </a:bodyPr>
          <a:lstStyle/>
          <a:p>
            <a:pPr algn="ctr" defTabSz="1577340">
              <a:spcAft>
                <a:spcPct val="35000"/>
              </a:spcAft>
            </a:pPr>
            <a:r>
              <a:rPr lang="en-US" altLang="zh-CN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七选五阅读</a:t>
            </a:r>
          </a:p>
        </p:txBody>
      </p:sp>
    </p:spTree>
  </p:cSld>
  <p:clrMapOvr>
    <a:masterClrMapping/>
  </p:clrMapOvr>
  <p:transition>
    <p:strips dir="r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61348" y="1419622"/>
            <a:ext cx="6923112" cy="2808312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七选五阅读是一篇说明文，全文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257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词。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文章主要介绍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的是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在下载语言学习应用程序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之前所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应考虑的事情。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句尾设题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个，句中设题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个，句首设题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个。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zh-CN" altLang="en-US">
              <a:latin typeface="+mn-ea"/>
              <a:ea typeface="+mn-ea"/>
            </a:endParaRPr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619672" y="154610"/>
            <a:ext cx="5832648" cy="490524"/>
          </a:xfrm>
        </p:spPr>
        <p:txBody>
          <a:bodyPr>
            <a:noAutofit/>
          </a:bodyPr>
          <a:lstStyle/>
          <a:p>
            <a:pPr algn="ctr"/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2021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年八省市适应性考试七选五阅读评析</a:t>
            </a:r>
          </a:p>
        </p:txBody>
      </p:sp>
    </p:spTree>
  </p:cSld>
  <p:clrMapOvr>
    <a:masterClrMapping/>
  </p:clrMapOvr>
  <p:transition>
    <p:strips dir="r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1320824" y="145591"/>
            <a:ext cx="6552728" cy="490524"/>
          </a:xfrm>
        </p:spPr>
        <p:txBody>
          <a:bodyPr>
            <a:noAutofit/>
          </a:bodyPr>
          <a:lstStyle/>
          <a:p>
            <a:pPr algn="ctr"/>
            <a:r>
              <a:rPr lang="en-US" altLang="zh-CN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2015-2020</a:t>
            </a:r>
            <a:r>
              <a:rPr lang="zh-CN" altLang="zh-CN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年全国卷</a:t>
            </a:r>
            <a:r>
              <a:rPr lang="zh-CN" altLang="en-US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和新高考七选五阅读分析表</a:t>
            </a:r>
            <a:endParaRPr lang="zh-CN" altLang="en-US" sz="240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19049" y="1923678"/>
            <a:ext cx="1408229" cy="2923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7797" y="866825"/>
            <a:ext cx="5950474" cy="407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1403648" y="154610"/>
            <a:ext cx="6392080" cy="490524"/>
          </a:xfrm>
        </p:spPr>
        <p:txBody>
          <a:bodyPr>
            <a:noAutofit/>
          </a:bodyPr>
          <a:lstStyle/>
          <a:p>
            <a:pPr algn="ctr"/>
            <a:r>
              <a:rPr lang="en-US" altLang="zh-CN" sz="28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2021</a:t>
            </a:r>
            <a:r>
              <a:rPr lang="zh-CN" altLang="en-US" sz="28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新高考全国卷七选五阅读考向预测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96544" y="1297873"/>
            <a:ext cx="6390775" cy="2958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339752" y="2139700"/>
            <a:ext cx="4032449" cy="717931"/>
          </a:xfrm>
          <a:prstGeom prst="rect">
            <a:avLst/>
          </a:prstGeom>
        </p:spPr>
        <p:txBody>
          <a:bodyPr wrap="square" lIns="101389" tIns="50694" rIns="101389" bIns="50694">
            <a:spAutoFit/>
          </a:bodyPr>
          <a:lstStyle/>
          <a:p>
            <a:pPr algn="ctr" defTabSz="1577340">
              <a:spcAft>
                <a:spcPct val="35000"/>
              </a:spcAft>
            </a:pPr>
            <a:r>
              <a: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（三）完形填空</a:t>
            </a:r>
          </a:p>
        </p:txBody>
      </p:sp>
    </p:spTree>
  </p:cSld>
  <p:clrMapOvr>
    <a:masterClrMapping/>
  </p:clrMapOvr>
  <p:transition>
    <p:strips dir="r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331640" y="123478"/>
            <a:ext cx="6192688" cy="490524"/>
          </a:xfrm>
        </p:spPr>
        <p:txBody>
          <a:bodyPr>
            <a:noAutofit/>
          </a:bodyPr>
          <a:lstStyle/>
          <a:p>
            <a:pPr algn="ctr"/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2021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年八省市适应性考试常规完形填空评析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0996" y="1347614"/>
            <a:ext cx="6953250" cy="294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d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25818" y="135965"/>
            <a:ext cx="6264696" cy="490524"/>
          </a:xfrm>
        </p:spPr>
        <p:txBody>
          <a:bodyPr>
            <a:normAutofit/>
          </a:bodyPr>
          <a:lstStyle/>
          <a:p>
            <a:pPr algn="ctr"/>
            <a:r>
              <a:rPr lang="en-US" altLang="zh-CN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2015</a:t>
            </a:r>
            <a:r>
              <a:rPr lang="zh-CN" altLang="zh-CN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</a:t>
            </a:r>
            <a:r>
              <a:rPr lang="en-US" altLang="zh-CN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2020</a:t>
            </a:r>
            <a:r>
              <a:rPr lang="zh-CN" altLang="zh-CN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全国卷和新高考完形填空分析</a:t>
            </a:r>
            <a:r>
              <a:rPr lang="zh-CN" altLang="en-US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表</a:t>
            </a:r>
            <a:endParaRPr lang="zh-CN" altLang="en-US" sz="240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771550"/>
            <a:ext cx="6912768" cy="4252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3441" y="1138534"/>
            <a:ext cx="7753350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1547664" y="168142"/>
            <a:ext cx="5832648" cy="490524"/>
          </a:xfrm>
        </p:spPr>
        <p:txBody>
          <a:bodyPr>
            <a:noAutofit/>
          </a:bodyPr>
          <a:lstStyle/>
          <a:p>
            <a:pPr algn="ctr"/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2021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年八省市适应性考试考生数量统计表</a:t>
            </a:r>
          </a:p>
        </p:txBody>
      </p:sp>
      <p:sp>
        <p:nvSpPr>
          <p:cNvPr id="2" name="矩形 1"/>
          <p:cNvSpPr/>
          <p:nvPr/>
        </p:nvSpPr>
        <p:spPr>
          <a:xfrm>
            <a:off x="709758" y="3507854"/>
            <a:ext cx="7606657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500"/>
              </a:lnSpc>
            </a:pPr>
            <a:r>
              <a:rPr lang="en-US" altLang="zh-CN" sz="160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1600"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r>
              <a:rPr lang="en-US" altLang="zh-CN" sz="1600">
                <a:latin typeface="黑体" panose="02010609060101010101" pitchFamily="49" charset="-122"/>
                <a:ea typeface="黑体" panose="02010609060101010101" pitchFamily="49" charset="-122"/>
              </a:rPr>
              <a:t>23—25</a:t>
            </a:r>
            <a:r>
              <a:rPr lang="zh-CN" altLang="en-US" sz="1600">
                <a:latin typeface="黑体" panose="02010609060101010101" pitchFamily="49" charset="-122"/>
                <a:ea typeface="黑体" panose="02010609060101010101" pitchFamily="49" charset="-122"/>
              </a:rPr>
              <a:t>日，新高考的八省市进行了首次模拟联考，这是教育部考试中心针对新高考的第一次大规模预演。这次试题的命题方向、命题风格、试题难度等是今年新高考命题的风向标。没有理论的高度，很难有实践的高度！因此，本次联考试题值得深入研究，而且需要结合好全国卷和新高考全国卷进行研究。</a:t>
            </a:r>
          </a:p>
        </p:txBody>
      </p:sp>
    </p:spTree>
  </p:cSld>
  <p:clrMapOvr>
    <a:masterClrMapping/>
  </p:clrMapOvr>
  <p:transition>
    <p:strips dir="rd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14216" y="915566"/>
            <a:ext cx="4824536" cy="3826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1403648" y="154610"/>
            <a:ext cx="6392080" cy="490524"/>
          </a:xfrm>
        </p:spPr>
        <p:txBody>
          <a:bodyPr>
            <a:noAutofit/>
          </a:bodyPr>
          <a:lstStyle/>
          <a:p>
            <a:pPr algn="ctr"/>
            <a:r>
              <a:rPr lang="zh-CN" altLang="en-US" sz="28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全国卷完形填空考频分析</a:t>
            </a:r>
          </a:p>
        </p:txBody>
      </p:sp>
    </p:spTree>
  </p:cSld>
  <p:clrMapOvr>
    <a:masterClrMapping/>
  </p:clrMapOvr>
  <p:transition>
    <p:strips dir="rd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1403648" y="154610"/>
            <a:ext cx="6392080" cy="490524"/>
          </a:xfrm>
        </p:spPr>
        <p:txBody>
          <a:bodyPr>
            <a:noAutofit/>
          </a:bodyPr>
          <a:lstStyle/>
          <a:p>
            <a:pPr algn="ctr"/>
            <a:r>
              <a:rPr lang="en-US" altLang="zh-CN" sz="28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2021</a:t>
            </a:r>
            <a:r>
              <a:rPr lang="zh-CN" altLang="en-US" sz="28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新高考全国卷完形填空考向预测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63688" y="1091745"/>
            <a:ext cx="5194390" cy="3644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矩形 6"/>
          <p:cNvSpPr/>
          <p:nvPr/>
        </p:nvSpPr>
        <p:spPr>
          <a:xfrm>
            <a:off x="3347864" y="3754625"/>
            <a:ext cx="1224136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1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zh-CN" altLang="en-US" sz="1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高频点</a:t>
            </a:r>
            <a:r>
              <a:rPr lang="zh-CN" altLang="en-US" sz="1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160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</a:p>
        </p:txBody>
      </p:sp>
    </p:spTree>
  </p:cSld>
  <p:clrMapOvr>
    <a:masterClrMapping/>
  </p:clrMapOvr>
  <p:transition>
    <p:strips dir="rd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339752" y="2139700"/>
            <a:ext cx="4032449" cy="717931"/>
          </a:xfrm>
          <a:prstGeom prst="rect">
            <a:avLst/>
          </a:prstGeom>
        </p:spPr>
        <p:txBody>
          <a:bodyPr wrap="square" lIns="101389" tIns="50694" rIns="101389" bIns="50694">
            <a:spAutoFit/>
          </a:bodyPr>
          <a:lstStyle/>
          <a:p>
            <a:pPr algn="ctr" defTabSz="1577340">
              <a:spcAft>
                <a:spcPct val="35000"/>
              </a:spcAft>
            </a:pPr>
            <a:r>
              <a: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（四）语法填空</a:t>
            </a:r>
          </a:p>
        </p:txBody>
      </p:sp>
    </p:spTree>
  </p:cSld>
  <p:clrMapOvr>
    <a:masterClrMapping/>
  </p:clrMapOvr>
  <p:transition>
    <p:strips dir="rd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331640" y="123478"/>
            <a:ext cx="6192688" cy="490524"/>
          </a:xfrm>
        </p:spPr>
        <p:txBody>
          <a:bodyPr>
            <a:noAutofit/>
          </a:bodyPr>
          <a:lstStyle/>
          <a:p>
            <a:pPr algn="ctr"/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2021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年八省市适应性考试常规语法填空评析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1059582"/>
            <a:ext cx="7715250" cy="341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d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1763688" y="123478"/>
            <a:ext cx="5544616" cy="490524"/>
          </a:xfrm>
        </p:spPr>
        <p:txBody>
          <a:bodyPr>
            <a:noAutofit/>
          </a:bodyPr>
          <a:lstStyle/>
          <a:p>
            <a:pPr algn="ctr"/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语法填空长难句典例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0845" y="1131590"/>
            <a:ext cx="7887221" cy="3591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d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47664" y="771550"/>
            <a:ext cx="5904656" cy="4288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1475656" y="145591"/>
            <a:ext cx="6336704" cy="490524"/>
          </a:xfrm>
        </p:spPr>
        <p:txBody>
          <a:bodyPr>
            <a:noAutofit/>
          </a:bodyPr>
          <a:lstStyle/>
          <a:p>
            <a:pPr algn="ctr"/>
            <a:r>
              <a:rPr lang="en-US" altLang="zh-CN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2015-2020</a:t>
            </a:r>
            <a:r>
              <a:rPr lang="zh-CN" altLang="zh-CN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年全国卷</a:t>
            </a:r>
            <a:r>
              <a:rPr lang="zh-CN" altLang="en-US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和新高考语法填空分析表</a:t>
            </a:r>
            <a:endParaRPr lang="zh-CN" altLang="en-US" sz="240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strips dir="rd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68453" y="1387197"/>
            <a:ext cx="6732748" cy="265713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ts val="5000"/>
              </a:lnSpc>
            </a:pPr>
            <a:r>
              <a:rPr lang="en-US" altLang="zh-CN" sz="2800" b="1">
                <a:latin typeface="+mn-ea"/>
                <a:ea typeface="+mn-ea"/>
              </a:rPr>
              <a:t>1.(2020</a:t>
            </a:r>
            <a:r>
              <a:rPr lang="zh-CN" altLang="en-US" sz="2800" b="1">
                <a:latin typeface="+mn-ea"/>
                <a:ea typeface="+mn-ea"/>
              </a:rPr>
              <a:t>新高考全国</a:t>
            </a:r>
            <a:r>
              <a:rPr lang="en-US" altLang="zh-CN" sz="2800" b="1">
                <a:latin typeface="+mn-ea"/>
                <a:ea typeface="+mn-ea"/>
              </a:rPr>
              <a:t>I</a:t>
            </a:r>
            <a:r>
              <a:rPr lang="zh-CN" altLang="en-US" sz="2800" b="1">
                <a:latin typeface="+mn-ea"/>
                <a:ea typeface="+mn-ea"/>
              </a:rPr>
              <a:t>卷，</a:t>
            </a:r>
            <a:r>
              <a:rPr lang="en-US" altLang="zh-CN" sz="2800" b="1">
                <a:latin typeface="+mn-ea"/>
                <a:ea typeface="+mn-ea"/>
              </a:rPr>
              <a:t>40)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The parts of a museum open to the public </a:t>
            </a:r>
            <a:r>
              <a:rPr lang="en-US" altLang="zh-CN" sz="2800" u="sng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(call) 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galleries or rooms. Often, only a small part of a museum’s collection is on display.   </a:t>
            </a:r>
            <a:endParaRPr lang="zh-CN" altLang="zh-CN" sz="280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693257" y="143910"/>
            <a:ext cx="30700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语法填空真题典例</a:t>
            </a:r>
            <a:endParaRPr lang="zh-CN" altLang="en-US" sz="2800"/>
          </a:p>
        </p:txBody>
      </p:sp>
    </p:spTree>
  </p:cSld>
  <p:clrMapOvr>
    <a:masterClrMapping/>
  </p:clrMapOvr>
  <p:transition>
    <p:strips dir="rd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88154" y="987574"/>
            <a:ext cx="7776864" cy="155427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ts val="3800"/>
              </a:lnSpc>
            </a:pPr>
            <a:r>
              <a:rPr lang="en-US" altLang="zh-CN" sz="2400" b="1">
                <a:latin typeface="+mn-ea"/>
                <a:ea typeface="+mn-ea"/>
              </a:rPr>
              <a:t>1.(2020</a:t>
            </a:r>
            <a:r>
              <a:rPr lang="zh-CN" altLang="en-US" sz="2400" b="1">
                <a:latin typeface="+mn-ea"/>
                <a:ea typeface="+mn-ea"/>
              </a:rPr>
              <a:t>新高考全国</a:t>
            </a:r>
            <a:r>
              <a:rPr lang="en-US" altLang="zh-CN" sz="2400" b="1">
                <a:latin typeface="+mn-ea"/>
                <a:ea typeface="+mn-ea"/>
              </a:rPr>
              <a:t>I</a:t>
            </a:r>
            <a:r>
              <a:rPr lang="zh-CN" altLang="en-US" sz="2400" b="1">
                <a:latin typeface="+mn-ea"/>
                <a:ea typeface="+mn-ea"/>
              </a:rPr>
              <a:t>卷，</a:t>
            </a:r>
            <a:r>
              <a:rPr lang="en-US" altLang="zh-CN" sz="2400" b="1">
                <a:latin typeface="+mn-ea"/>
                <a:ea typeface="+mn-ea"/>
              </a:rPr>
              <a:t>40)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The parts of a museum open to the public </a:t>
            </a:r>
            <a:r>
              <a:rPr lang="en-US" altLang="zh-CN" sz="2400" u="sng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(call) 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galleries or rooms. Often, only a small part of a museum’s collection is on display.   </a:t>
            </a:r>
            <a:endParaRPr lang="zh-CN" altLang="zh-CN" sz="240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文本占位符 2"/>
          <p:cNvSpPr txBox="1"/>
          <p:nvPr/>
        </p:nvSpPr>
        <p:spPr>
          <a:xfrm>
            <a:off x="288364" y="2694176"/>
            <a:ext cx="7776864" cy="1835826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分析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40</a:t>
            </a:r>
            <a:r>
              <a:rPr lang="zh-CN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题考查了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个考点，即</a:t>
            </a:r>
            <a:r>
              <a:rPr lang="zh-CN" altLang="zh-CN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动词时态</a:t>
            </a:r>
            <a:r>
              <a:rPr lang="zh-CN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动词</a:t>
            </a:r>
            <a:r>
              <a:rPr lang="zh-CN" altLang="zh-CN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语态</a:t>
            </a:r>
            <a:r>
              <a:rPr lang="zh-CN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和</a:t>
            </a:r>
            <a:r>
              <a:rPr lang="zh-CN" altLang="zh-CN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主谓一致</a:t>
            </a:r>
            <a:r>
              <a:rPr lang="zh-CN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，有一定的难度。如果在审题时，顾此失彼，则容易误填答案。</a:t>
            </a:r>
            <a:r>
              <a:rPr lang="zh-CN" altLang="zh-CN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答案：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are called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13043" y="145028"/>
            <a:ext cx="30700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语法填空真题典例</a:t>
            </a:r>
            <a:endParaRPr lang="zh-CN" altLang="en-US" sz="2800"/>
          </a:p>
        </p:txBody>
      </p:sp>
    </p:spTree>
  </p:cSld>
  <p:clrMapOvr>
    <a:masterClrMapping/>
  </p:clrMapOvr>
  <p:transition>
    <p:strips dir="rd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>
          <a:xfrm>
            <a:off x="1313793" y="1498492"/>
            <a:ext cx="5346440" cy="2153378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ts val="5500"/>
              </a:lnSpc>
              <a:buNone/>
            </a:pPr>
            <a:r>
              <a:rPr lang="en-US" altLang="zh-CN" sz="2800" b="1">
                <a:latin typeface="+mn-ea"/>
              </a:rPr>
              <a:t>2.(2020</a:t>
            </a:r>
            <a:r>
              <a:rPr lang="zh-CN" altLang="en-US" sz="2800" b="1">
                <a:latin typeface="+mn-ea"/>
              </a:rPr>
              <a:t>新高考全国</a:t>
            </a:r>
            <a:r>
              <a:rPr lang="en-US" altLang="zh-CN" sz="2800" b="1">
                <a:latin typeface="+mn-ea"/>
              </a:rPr>
              <a:t>I</a:t>
            </a:r>
            <a:r>
              <a:rPr lang="zh-CN" altLang="en-US" sz="2800" b="1">
                <a:latin typeface="+mn-ea"/>
              </a:rPr>
              <a:t>卷，</a:t>
            </a:r>
            <a:r>
              <a:rPr lang="en-US" altLang="zh-CN" sz="2800" b="1">
                <a:latin typeface="+mn-ea"/>
              </a:rPr>
              <a:t>44)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The Historical </a:t>
            </a:r>
            <a:r>
              <a:rPr lang="en-US" altLang="zh-CN" sz="2800" u="sng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(accurate) 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is important but so is entertainment.</a:t>
            </a:r>
            <a:endParaRPr lang="zh-CN" altLang="zh-CN" sz="280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693257" y="143910"/>
            <a:ext cx="30700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语法填空真题典例</a:t>
            </a:r>
            <a:endParaRPr lang="zh-CN" altLang="en-US" sz="2800"/>
          </a:p>
        </p:txBody>
      </p:sp>
    </p:spTree>
  </p:cSld>
  <p:clrMapOvr>
    <a:masterClrMapping/>
  </p:clrMapOvr>
  <p:transition>
    <p:strips dir="rd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/>
          <p:nvPr/>
        </p:nvSpPr>
        <p:spPr>
          <a:xfrm>
            <a:off x="678793" y="1491630"/>
            <a:ext cx="7822682" cy="1296144"/>
          </a:xfrm>
          <a:prstGeom prst="rect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en-US" altLang="zh-CN" sz="2400" b="1">
                <a:latin typeface="+mn-ea"/>
              </a:rPr>
              <a:t>2.</a:t>
            </a:r>
            <a:r>
              <a:rPr lang="en-US" altLang="zh-CN" sz="2000" b="1">
                <a:latin typeface="+mn-ea"/>
              </a:rPr>
              <a:t>(2020</a:t>
            </a:r>
            <a:r>
              <a:rPr lang="zh-CN" altLang="en-US" sz="2000" b="1">
                <a:latin typeface="+mn-ea"/>
              </a:rPr>
              <a:t>新高考全国</a:t>
            </a:r>
            <a:r>
              <a:rPr lang="en-US" altLang="zh-CN" sz="2000" b="1">
                <a:latin typeface="+mn-ea"/>
              </a:rPr>
              <a:t>I</a:t>
            </a:r>
            <a:r>
              <a:rPr lang="zh-CN" altLang="en-US" sz="2000" b="1">
                <a:latin typeface="+mn-ea"/>
              </a:rPr>
              <a:t>卷，</a:t>
            </a:r>
            <a:r>
              <a:rPr lang="en-US" altLang="zh-CN" sz="2000" b="1">
                <a:latin typeface="+mn-ea"/>
              </a:rPr>
              <a:t>44)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The Historical </a:t>
            </a:r>
            <a:r>
              <a:rPr lang="en-US" altLang="zh-CN" sz="2400" u="sng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(accurate) 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is important but so is entertainment.</a:t>
            </a:r>
            <a:endParaRPr lang="zh-CN" altLang="zh-CN" sz="240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文本占位符 2"/>
          <p:cNvSpPr txBox="1"/>
          <p:nvPr/>
        </p:nvSpPr>
        <p:spPr>
          <a:xfrm>
            <a:off x="678793" y="2859782"/>
            <a:ext cx="7822682" cy="129614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>
              <a:lnSpc>
                <a:spcPct val="150000"/>
              </a:lnSpc>
              <a:spcBef>
                <a:spcPct val="0"/>
              </a:spcBef>
              <a:buClrTx/>
              <a:buSzTx/>
              <a:buNone/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分析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44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题有一定的难度，难在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有些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考生不容易写对</a:t>
            </a:r>
            <a:r>
              <a:rPr lang="en-US" altLang="zh-CN" sz="28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accurate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的名词形式。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答案：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accuracy</a:t>
            </a:r>
            <a:endParaRPr lang="zh-CN" altLang="zh-CN" sz="28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693257" y="143910"/>
            <a:ext cx="30700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语法填空真题典例</a:t>
            </a:r>
            <a:endParaRPr lang="zh-CN" altLang="en-US" sz="2800"/>
          </a:p>
        </p:txBody>
      </p:sp>
    </p:spTree>
  </p:cSld>
  <p:clrMapOvr>
    <a:masterClrMapping/>
  </p:clrMapOvr>
  <p:transition>
    <p:strips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8974" y="154610"/>
            <a:ext cx="5832648" cy="490524"/>
          </a:xfrm>
        </p:spPr>
        <p:txBody>
          <a:bodyPr>
            <a:noAutofit/>
          </a:bodyPr>
          <a:lstStyle/>
          <a:p>
            <a:pPr algn="ctr"/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2021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年八省市适应性考试英语试卷结构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80312" y="1779662"/>
            <a:ext cx="1368152" cy="2958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9" name="Picture 2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8918" y="1047351"/>
            <a:ext cx="5972175" cy="369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d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403648" y="154610"/>
            <a:ext cx="6392080" cy="490524"/>
          </a:xfrm>
        </p:spPr>
        <p:txBody>
          <a:bodyPr>
            <a:noAutofit/>
          </a:bodyPr>
          <a:lstStyle/>
          <a:p>
            <a:pPr algn="ctr"/>
            <a:r>
              <a:rPr lang="en-US" altLang="zh-CN" sz="28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2021</a:t>
            </a:r>
            <a:r>
              <a:rPr lang="zh-CN" altLang="en-US" sz="28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新高考全国卷语法填空考向预测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92078" y="1039149"/>
            <a:ext cx="6263164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3059832" y="3592239"/>
            <a:ext cx="1463828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1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zh-CN" altLang="en-US" sz="1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高频点</a:t>
            </a:r>
            <a:r>
              <a:rPr lang="zh-CN" altLang="en-US" sz="1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180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</a:p>
        </p:txBody>
      </p:sp>
    </p:spTree>
  </p:cSld>
  <p:clrMapOvr>
    <a:masterClrMapping/>
  </p:clrMapOvr>
  <p:transition>
    <p:strips dir="rd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339752" y="2139700"/>
            <a:ext cx="4032449" cy="717931"/>
          </a:xfrm>
          <a:prstGeom prst="rect">
            <a:avLst/>
          </a:prstGeom>
        </p:spPr>
        <p:txBody>
          <a:bodyPr wrap="square" lIns="101389" tIns="50694" rIns="101389" bIns="50694">
            <a:spAutoFit/>
          </a:bodyPr>
          <a:lstStyle/>
          <a:p>
            <a:pPr algn="ctr" defTabSz="1577340">
              <a:spcAft>
                <a:spcPct val="35000"/>
              </a:spcAft>
            </a:pPr>
            <a:r>
              <a: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（五）写作</a:t>
            </a:r>
          </a:p>
        </p:txBody>
      </p:sp>
    </p:spTree>
  </p:cSld>
  <p:clrMapOvr>
    <a:masterClrMapping/>
  </p:clrMapOvr>
  <p:transition>
    <p:strips dir="rd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339752" y="2139700"/>
            <a:ext cx="4032449" cy="717931"/>
          </a:xfrm>
          <a:prstGeom prst="rect">
            <a:avLst/>
          </a:prstGeom>
        </p:spPr>
        <p:txBody>
          <a:bodyPr wrap="square" lIns="101389" tIns="50694" rIns="101389" bIns="50694">
            <a:spAutoFit/>
          </a:bodyPr>
          <a:lstStyle/>
          <a:p>
            <a:pPr algn="ctr" defTabSz="1577340">
              <a:spcAft>
                <a:spcPct val="35000"/>
              </a:spcAft>
            </a:pPr>
            <a:r>
              <a:rPr lang="en-US" altLang="zh-CN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写作第一节</a:t>
            </a:r>
          </a:p>
        </p:txBody>
      </p:sp>
    </p:spTree>
  </p:cSld>
  <p:clrMapOvr>
    <a:masterClrMapping/>
  </p:clrMapOvr>
  <p:transition>
    <p:strips dir="rd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403648" y="154610"/>
            <a:ext cx="6192688" cy="490524"/>
          </a:xfrm>
        </p:spPr>
        <p:txBody>
          <a:bodyPr>
            <a:noAutofit/>
          </a:bodyPr>
          <a:lstStyle/>
          <a:p>
            <a:pPr algn="ctr"/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2021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年八省市适应性考试写作第一节评析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3" y="987574"/>
            <a:ext cx="7848872" cy="390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d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0" y="791787"/>
            <a:ext cx="6166498" cy="4299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1568613" y="130247"/>
            <a:ext cx="5616624" cy="490524"/>
          </a:xfrm>
        </p:spPr>
        <p:txBody>
          <a:bodyPr>
            <a:normAutofit/>
          </a:bodyPr>
          <a:lstStyle/>
          <a:p>
            <a:pPr algn="ctr"/>
            <a:r>
              <a:rPr lang="en-US" altLang="zh-CN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2015</a:t>
            </a:r>
            <a:r>
              <a:rPr lang="zh-CN" altLang="zh-CN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</a:t>
            </a:r>
            <a:r>
              <a:rPr lang="en-US" altLang="zh-CN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2020</a:t>
            </a:r>
            <a:r>
              <a:rPr lang="zh-CN" altLang="zh-CN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全国卷和新高考</a:t>
            </a:r>
            <a:r>
              <a:rPr lang="zh-CN" altLang="en-US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写作</a:t>
            </a:r>
            <a:r>
              <a:rPr lang="zh-CN" altLang="zh-CN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分析</a:t>
            </a:r>
            <a:r>
              <a:rPr lang="zh-CN" altLang="en-US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表</a:t>
            </a:r>
            <a:endParaRPr lang="zh-CN" altLang="en-US" sz="240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strips dir="rd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467544" y="1059582"/>
          <a:ext cx="7416824" cy="39754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文档" r:id="rId3" imgW="5414645" imgH="2798445" progId="Word.Document.12">
                  <p:embed/>
                </p:oleObj>
              </mc:Choice>
              <mc:Fallback>
                <p:oleObj name="文档" r:id="rId3" imgW="5414645" imgH="2798445" progId="Word.Document.12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7544" y="1059582"/>
                        <a:ext cx="7416824" cy="39754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1547664" y="139872"/>
            <a:ext cx="5616624" cy="490524"/>
          </a:xfrm>
        </p:spPr>
        <p:txBody>
          <a:bodyPr>
            <a:normAutofit/>
          </a:bodyPr>
          <a:lstStyle/>
          <a:p>
            <a:pPr algn="ctr"/>
            <a:r>
              <a:rPr lang="zh-CN" altLang="en-US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浙江</a:t>
            </a:r>
            <a:r>
              <a:rPr lang="zh-CN" altLang="zh-CN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卷和新高考</a:t>
            </a:r>
            <a:r>
              <a:rPr lang="en-US" altLang="zh-CN" sz="2400" b="1">
                <a:solidFill>
                  <a:srgbClr val="FFFF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zh-CN" altLang="en-US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卷写作第一节</a:t>
            </a:r>
            <a:r>
              <a:rPr lang="zh-CN" altLang="zh-CN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分析</a:t>
            </a:r>
            <a:r>
              <a:rPr lang="zh-CN" altLang="en-US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表</a:t>
            </a:r>
            <a:endParaRPr lang="zh-CN" altLang="en-US" sz="240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strips dir="rd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25598" y="1563638"/>
            <a:ext cx="6092450" cy="2395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351428" y="154610"/>
            <a:ext cx="6392080" cy="490524"/>
          </a:xfrm>
        </p:spPr>
        <p:txBody>
          <a:bodyPr>
            <a:noAutofit/>
          </a:bodyPr>
          <a:lstStyle/>
          <a:p>
            <a:pPr algn="ctr"/>
            <a:r>
              <a:rPr lang="en-US" altLang="zh-CN" sz="28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2021</a:t>
            </a:r>
            <a:r>
              <a:rPr lang="zh-CN" altLang="en-US" sz="28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新高考全国卷写作第一节考向预测</a:t>
            </a:r>
          </a:p>
        </p:txBody>
      </p:sp>
    </p:spTree>
  </p:cSld>
  <p:clrMapOvr>
    <a:masterClrMapping/>
  </p:clrMapOvr>
  <p:transition>
    <p:strips dir="rd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339752" y="2139700"/>
            <a:ext cx="4032449" cy="717931"/>
          </a:xfrm>
          <a:prstGeom prst="rect">
            <a:avLst/>
          </a:prstGeom>
        </p:spPr>
        <p:txBody>
          <a:bodyPr wrap="square" lIns="101389" tIns="50694" rIns="101389" bIns="50694">
            <a:spAutoFit/>
          </a:bodyPr>
          <a:lstStyle/>
          <a:p>
            <a:pPr algn="ctr" defTabSz="1577340">
              <a:spcAft>
                <a:spcPct val="35000"/>
              </a:spcAft>
            </a:pPr>
            <a:r>
              <a:rPr lang="en-US" altLang="zh-CN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写作第二节</a:t>
            </a:r>
          </a:p>
        </p:txBody>
      </p:sp>
    </p:spTree>
  </p:cSld>
  <p:clrMapOvr>
    <a:masterClrMapping/>
  </p:clrMapOvr>
  <p:transition>
    <p:strips dir="rd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327909" y="154610"/>
            <a:ext cx="6192688" cy="490524"/>
          </a:xfrm>
        </p:spPr>
        <p:txBody>
          <a:bodyPr>
            <a:noAutofit/>
          </a:bodyPr>
          <a:lstStyle/>
          <a:p>
            <a:pPr algn="ctr"/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2021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年八省市适应性考试写作第二节评析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67744" y="866825"/>
            <a:ext cx="6590818" cy="409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矩形 9"/>
          <p:cNvSpPr/>
          <p:nvPr/>
        </p:nvSpPr>
        <p:spPr>
          <a:xfrm>
            <a:off x="489713" y="866825"/>
            <a:ext cx="1664223" cy="4097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记叙文，</a:t>
            </a:r>
            <a:r>
              <a:rPr lang="en-US" altLang="zh-CN" sz="160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315</a:t>
            </a:r>
            <a:r>
              <a:rPr lang="zh-CN" altLang="en-US" sz="160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词。文章内容容易了解，介绍的是作者的汽车发生故障时，陌生的一家三口热情相助的故事。文本包含了记叙文的六要素：时间、地点、人物、起因、经过和结果。</a:t>
            </a:r>
          </a:p>
        </p:txBody>
      </p:sp>
    </p:spTree>
  </p:cSld>
  <p:clrMapOvr>
    <a:masterClrMapping/>
  </p:clrMapOvr>
  <p:transition>
    <p:strips dir="rd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547664" y="139872"/>
            <a:ext cx="5616624" cy="490524"/>
          </a:xfrm>
        </p:spPr>
        <p:txBody>
          <a:bodyPr>
            <a:normAutofit/>
          </a:bodyPr>
          <a:lstStyle/>
          <a:p>
            <a:pPr algn="ctr"/>
            <a:r>
              <a:rPr lang="zh-CN" altLang="en-US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浙江</a:t>
            </a:r>
            <a:r>
              <a:rPr lang="zh-CN" altLang="zh-CN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卷和新高考</a:t>
            </a:r>
            <a:r>
              <a:rPr lang="en-US" altLang="zh-CN" sz="2400" b="1">
                <a:solidFill>
                  <a:srgbClr val="FFFF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zh-CN" altLang="en-US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卷写作第二节</a:t>
            </a:r>
            <a:r>
              <a:rPr lang="zh-CN" altLang="zh-CN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分析</a:t>
            </a:r>
            <a:r>
              <a:rPr lang="zh-CN" altLang="en-US" sz="2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表</a:t>
            </a:r>
            <a:endParaRPr lang="zh-CN" altLang="en-US" sz="240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974724"/>
            <a:ext cx="6912768" cy="4078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1475656" y="161376"/>
            <a:ext cx="5832648" cy="490524"/>
          </a:xfrm>
        </p:spPr>
        <p:txBody>
          <a:bodyPr>
            <a:noAutofit/>
          </a:bodyPr>
          <a:lstStyle/>
          <a:p>
            <a:pPr algn="ctr"/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2021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年八省市适应性考试英语试题评价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2549" y="1131590"/>
            <a:ext cx="7601053" cy="339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d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351428" y="154610"/>
            <a:ext cx="6392080" cy="490524"/>
          </a:xfrm>
        </p:spPr>
        <p:txBody>
          <a:bodyPr>
            <a:noAutofit/>
          </a:bodyPr>
          <a:lstStyle/>
          <a:p>
            <a:pPr algn="ctr"/>
            <a:r>
              <a:rPr lang="en-US" altLang="zh-CN" sz="28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2021</a:t>
            </a:r>
            <a:r>
              <a:rPr lang="zh-CN" altLang="en-US" sz="28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新高考全国卷写作第二节考向预测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75818" y="1408196"/>
            <a:ext cx="6616473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d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61742" y="2139702"/>
            <a:ext cx="6443485" cy="779487"/>
          </a:xfrm>
          <a:prstGeom prst="rect">
            <a:avLst/>
          </a:prstGeom>
        </p:spPr>
        <p:txBody>
          <a:bodyPr wrap="square" lIns="101389" tIns="50694" rIns="101389" bIns="50694">
            <a:spAutoFit/>
          </a:bodyPr>
          <a:lstStyle/>
          <a:p>
            <a:pPr algn="ctr" defTabSz="1577340">
              <a:spcAft>
                <a:spcPct val="35000"/>
              </a:spcAft>
            </a:pPr>
            <a:r>
              <a:rPr lang="zh-CN" altLang="en-US" sz="4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三、科学规划精准备考</a:t>
            </a:r>
          </a:p>
        </p:txBody>
      </p:sp>
    </p:spTree>
  </p:cSld>
  <p:clrMapOvr>
    <a:masterClrMapping/>
  </p:clrMapOvr>
  <p:transition>
    <p:strips dir="rd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322189" y="2132970"/>
            <a:ext cx="6443485" cy="717931"/>
          </a:xfrm>
          <a:prstGeom prst="rect">
            <a:avLst/>
          </a:prstGeom>
        </p:spPr>
        <p:txBody>
          <a:bodyPr wrap="square" lIns="101389" tIns="50694" rIns="101389" bIns="50694">
            <a:spAutoFit/>
          </a:bodyPr>
          <a:lstStyle/>
          <a:p>
            <a:pPr algn="ctr" defTabSz="1577340">
              <a:spcAft>
                <a:spcPct val="35000"/>
              </a:spcAft>
            </a:pPr>
            <a:r>
              <a: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（一）细化后期备考方案</a:t>
            </a:r>
          </a:p>
        </p:txBody>
      </p:sp>
    </p:spTree>
  </p:cSld>
  <p:clrMapOvr>
    <a:masterClrMapping/>
  </p:clrMapOvr>
  <p:transition>
    <p:strips dir="rd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322189" y="2132970"/>
            <a:ext cx="6443485" cy="717931"/>
          </a:xfrm>
          <a:prstGeom prst="rect">
            <a:avLst/>
          </a:prstGeom>
        </p:spPr>
        <p:txBody>
          <a:bodyPr wrap="square" lIns="101389" tIns="50694" rIns="101389" bIns="50694">
            <a:spAutoFit/>
          </a:bodyPr>
          <a:lstStyle/>
          <a:p>
            <a:pPr algn="ctr" defTabSz="1577340">
              <a:spcAft>
                <a:spcPct val="35000"/>
              </a:spcAft>
            </a:pPr>
            <a:r>
              <a: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（二）落实方案重在行动</a:t>
            </a:r>
          </a:p>
        </p:txBody>
      </p:sp>
    </p:spTree>
  </p:cSld>
  <p:clrMapOvr>
    <a:masterClrMapping/>
  </p:clrMapOvr>
  <p:transition>
    <p:strips dir="rd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322189" y="2132970"/>
            <a:ext cx="6443485" cy="717931"/>
          </a:xfrm>
          <a:prstGeom prst="rect">
            <a:avLst/>
          </a:prstGeom>
        </p:spPr>
        <p:txBody>
          <a:bodyPr wrap="square" lIns="101389" tIns="50694" rIns="101389" bIns="50694">
            <a:spAutoFit/>
          </a:bodyPr>
          <a:lstStyle/>
          <a:p>
            <a:pPr algn="ctr" defTabSz="1577340">
              <a:spcAft>
                <a:spcPct val="35000"/>
              </a:spcAft>
            </a:pPr>
            <a:r>
              <a: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（三）继续夯实词汇基础</a:t>
            </a:r>
          </a:p>
        </p:txBody>
      </p:sp>
    </p:spTree>
  </p:cSld>
  <p:clrMapOvr>
    <a:masterClrMapping/>
  </p:clrMapOvr>
  <p:transition>
    <p:strips dir="rd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043609" y="2132970"/>
            <a:ext cx="6984776" cy="717931"/>
          </a:xfrm>
          <a:prstGeom prst="rect">
            <a:avLst/>
          </a:prstGeom>
        </p:spPr>
        <p:txBody>
          <a:bodyPr wrap="square" lIns="101389" tIns="50694" rIns="101389" bIns="50694">
            <a:spAutoFit/>
          </a:bodyPr>
          <a:lstStyle/>
          <a:p>
            <a:pPr algn="ctr" defTabSz="1577340">
              <a:spcAft>
                <a:spcPct val="35000"/>
              </a:spcAft>
            </a:pPr>
            <a:r>
              <a: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（四）培养长难句分析能力</a:t>
            </a:r>
          </a:p>
        </p:txBody>
      </p:sp>
    </p:spTree>
  </p:cSld>
  <p:clrMapOvr>
    <a:masterClrMapping/>
  </p:clrMapOvr>
  <p:transition>
    <p:strips dir="rd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99592" y="1587674"/>
            <a:ext cx="7283257" cy="236628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marL="0" indent="0" algn="just">
              <a:lnSpc>
                <a:spcPct val="150000"/>
              </a:lnSpc>
              <a:spcAft>
                <a:spcPct val="0"/>
              </a:spcAft>
              <a:buNone/>
            </a:pPr>
            <a:r>
              <a:rPr lang="en-US" altLang="zh-CN" sz="2400" b="1" kern="100" spc="25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1.</a:t>
            </a:r>
            <a:r>
              <a:rPr lang="en-US" altLang="zh-CN" sz="2400" kern="100" spc="25">
                <a:solidFill>
                  <a:srgbClr val="191919"/>
                </a:solidFill>
                <a:latin typeface="Times New Roman" panose="02020603050405020304"/>
                <a:cs typeface="Times New Roman" panose="02020603050405020304"/>
              </a:rPr>
              <a:t>And I went home, and over that </a:t>
            </a:r>
            <a:r>
              <a:rPr lang="en-US" altLang="zh-CN" sz="2400" kern="100" spc="25">
                <a:latin typeface="Times New Roman" panose="02020603050405020304"/>
                <a:cs typeface="Times New Roman" panose="02020603050405020304"/>
              </a:rPr>
              <a:t>weekend I wrote the story </a:t>
            </a:r>
            <a:r>
              <a:rPr lang="en-US" altLang="zh-CN" sz="2400" i="1" kern="100" spc="25">
                <a:latin typeface="Times New Roman" panose="02020603050405020304"/>
                <a:cs typeface="Times New Roman" panose="02020603050405020304"/>
              </a:rPr>
              <a:t>Clifford the Big Red Dog</a:t>
            </a:r>
            <a:r>
              <a:rPr lang="en-US" altLang="zh-CN" sz="2400" kern="100" spc="25">
                <a:latin typeface="Times New Roman" panose="02020603050405020304"/>
                <a:cs typeface="Times New Roman" panose="02020603050405020304"/>
              </a:rPr>
              <a:t>,</a:t>
            </a:r>
            <a:r>
              <a:rPr lang="en-US" altLang="zh-CN" sz="2400" u="sng" kern="100" spc="25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           </a:t>
            </a:r>
            <a:r>
              <a:rPr lang="en-US" altLang="zh-CN" sz="2400" kern="100" spc="25">
                <a:latin typeface="Times New Roman" panose="02020603050405020304"/>
                <a:cs typeface="Times New Roman" panose="02020603050405020304"/>
              </a:rPr>
              <a:t>was shocked when it was accepted for publication, because I’d never written </a:t>
            </a:r>
            <a:r>
              <a:rPr lang="en-US" altLang="zh-CN" sz="2400" kern="100" spc="25">
                <a:solidFill>
                  <a:srgbClr val="191919"/>
                </a:solidFill>
                <a:latin typeface="Times New Roman" panose="02020603050405020304"/>
                <a:cs typeface="Times New Roman" panose="02020603050405020304"/>
              </a:rPr>
              <a:t>anything before.</a:t>
            </a:r>
            <a:r>
              <a:rPr lang="zh-CN" altLang="zh-CN" sz="1800" kern="100" spc="25">
                <a:solidFill>
                  <a:srgbClr val="191919"/>
                </a:solidFill>
                <a:latin typeface="Times New Roman" panose="02020603050405020304"/>
                <a:cs typeface="Times New Roman" panose="02020603050405020304"/>
              </a:rPr>
              <a:t>（</a:t>
            </a:r>
            <a:r>
              <a:rPr lang="en-US" altLang="zh-CN" sz="1800" kern="100" spc="25">
                <a:solidFill>
                  <a:srgbClr val="191919"/>
                </a:solidFill>
                <a:latin typeface="Times New Roman" panose="02020603050405020304"/>
                <a:cs typeface="Times New Roman" panose="02020603050405020304"/>
              </a:rPr>
              <a:t>32</a:t>
            </a:r>
            <a:r>
              <a:rPr lang="zh-CN" altLang="zh-CN" sz="1800" kern="100" spc="25">
                <a:solidFill>
                  <a:srgbClr val="191919"/>
                </a:solidFill>
                <a:latin typeface="Times New Roman" panose="02020603050405020304"/>
                <a:cs typeface="Times New Roman" panose="02020603050405020304"/>
              </a:rPr>
              <a:t>词）</a:t>
            </a:r>
            <a:r>
              <a:rPr lang="zh-CN" altLang="en-US" sz="1800" kern="100" spc="25">
                <a:solidFill>
                  <a:srgbClr val="191919"/>
                </a:solidFill>
                <a:latin typeface="Times New Roman" panose="02020603050405020304"/>
                <a:cs typeface="Times New Roman" panose="02020603050405020304"/>
              </a:rPr>
              <a:t>（</a:t>
            </a:r>
            <a:r>
              <a:rPr lang="en-US" altLang="zh-CN" sz="1800" kern="100" spc="25">
                <a:solidFill>
                  <a:srgbClr val="191919"/>
                </a:solidFill>
                <a:latin typeface="Times New Roman" panose="02020603050405020304"/>
                <a:cs typeface="Times New Roman" panose="02020603050405020304"/>
              </a:rPr>
              <a:t>2020</a:t>
            </a:r>
            <a:r>
              <a:rPr lang="zh-CN" altLang="en-US" sz="1800" kern="100" spc="25">
                <a:solidFill>
                  <a:srgbClr val="191919"/>
                </a:solidFill>
                <a:latin typeface="Times New Roman" panose="02020603050405020304"/>
                <a:cs typeface="Times New Roman" panose="02020603050405020304"/>
              </a:rPr>
              <a:t>全国</a:t>
            </a:r>
            <a:r>
              <a:rPr lang="en-US" altLang="zh-CN" sz="1800" kern="100" spc="25">
                <a:solidFill>
                  <a:srgbClr val="191919"/>
                </a:solidFill>
                <a:latin typeface="Times New Roman" panose="02020603050405020304"/>
                <a:cs typeface="Times New Roman" panose="02020603050405020304"/>
              </a:rPr>
              <a:t>I</a:t>
            </a:r>
            <a:r>
              <a:rPr lang="zh-CN" altLang="en-US" sz="1800" kern="100" spc="25">
                <a:solidFill>
                  <a:srgbClr val="191919"/>
                </a:solidFill>
                <a:latin typeface="Times New Roman" panose="02020603050405020304"/>
                <a:cs typeface="Times New Roman" panose="02020603050405020304"/>
              </a:rPr>
              <a:t>卷听力，</a:t>
            </a:r>
            <a:r>
              <a:rPr lang="en-US" altLang="zh-CN" sz="1800" kern="100" spc="25">
                <a:solidFill>
                  <a:srgbClr val="191919"/>
                </a:solidFill>
                <a:latin typeface="Times New Roman" panose="02020603050405020304"/>
                <a:cs typeface="Times New Roman" panose="02020603050405020304"/>
              </a:rPr>
              <a:t>Text 9</a:t>
            </a:r>
            <a:r>
              <a:rPr lang="zh-CN" altLang="en-US" sz="1800" kern="100" spc="25">
                <a:solidFill>
                  <a:srgbClr val="191919"/>
                </a:solidFill>
                <a:latin typeface="Times New Roman" panose="02020603050405020304"/>
                <a:cs typeface="Times New Roman" panose="02020603050405020304"/>
              </a:rPr>
              <a:t>）</a:t>
            </a:r>
            <a:endParaRPr lang="zh-CN" altLang="zh-CN" sz="1800" kern="100">
              <a:cs typeface="Times New Roman" panose="02020603050405020304"/>
            </a:endParaRPr>
          </a:p>
          <a:p>
            <a:pPr marL="0" indent="0">
              <a:buNone/>
            </a:pPr>
            <a:endParaRPr lang="zh-CN" alt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339752" y="161376"/>
            <a:ext cx="3888432" cy="490524"/>
          </a:xfrm>
        </p:spPr>
        <p:txBody>
          <a:bodyPr>
            <a:noAutofit/>
          </a:bodyPr>
          <a:lstStyle/>
          <a:p>
            <a:pPr algn="ctr"/>
            <a:r>
              <a:rPr lang="zh-CN" altLang="en-US" sz="280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长难句真题典例</a:t>
            </a:r>
          </a:p>
        </p:txBody>
      </p:sp>
    </p:spTree>
  </p:cSld>
  <p:clrMapOvr>
    <a:masterClrMapping/>
  </p:clrMapOvr>
  <p:transition>
    <p:strips dir="rd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339752" y="161376"/>
            <a:ext cx="3888432" cy="490524"/>
          </a:xfrm>
        </p:spPr>
        <p:txBody>
          <a:bodyPr>
            <a:noAutofit/>
          </a:bodyPr>
          <a:lstStyle/>
          <a:p>
            <a:pPr algn="ctr"/>
            <a:r>
              <a:rPr lang="zh-CN" altLang="en-US" sz="280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长难句真题典例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1275607"/>
            <a:ext cx="8261274" cy="339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26786" y="1594535"/>
            <a:ext cx="7301598" cy="1841311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My father always told me that an education was one of the greatest   advantages I could have,</a:t>
            </a:r>
            <a:r>
              <a:rPr lang="en-US" altLang="zh-CN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________ </a:t>
            </a: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that would always stay with me. </a:t>
            </a:r>
            <a:r>
              <a:rPr lang="en-US" altLang="zh-CN" sz="1800">
                <a:latin typeface="Times New Roman" panose="02020603050405020304" pitchFamily="18" charset="0"/>
                <a:cs typeface="Times New Roman" panose="02020603050405020304" pitchFamily="18" charset="0"/>
              </a:rPr>
              <a:t>(2019</a:t>
            </a:r>
            <a:r>
              <a:rPr lang="zh-CN" altLang="zh-CN" sz="1800">
                <a:latin typeface="Times New Roman" panose="02020603050405020304" pitchFamily="18" charset="0"/>
                <a:cs typeface="Times New Roman" panose="02020603050405020304" pitchFamily="18" charset="0"/>
              </a:rPr>
              <a:t>全国</a:t>
            </a:r>
            <a:r>
              <a:rPr lang="en-US" altLang="zh-CN" sz="180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zh-CN" sz="1800">
                <a:latin typeface="Times New Roman" panose="02020603050405020304" pitchFamily="18" charset="0"/>
                <a:cs typeface="Times New Roman" panose="02020603050405020304" pitchFamily="18" charset="0"/>
              </a:rPr>
              <a:t>卷听力，</a:t>
            </a:r>
            <a:r>
              <a:rPr lang="en-US" altLang="zh-CN" sz="1800">
                <a:latin typeface="Times New Roman" panose="02020603050405020304" pitchFamily="18" charset="0"/>
                <a:cs typeface="Times New Roman" panose="02020603050405020304" pitchFamily="18" charset="0"/>
              </a:rPr>
              <a:t>Text 8) </a:t>
            </a:r>
            <a:r>
              <a:rPr lang="zh-CN" altLang="zh-CN" sz="180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1800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zh-CN" altLang="zh-CN" sz="1800">
                <a:latin typeface="Times New Roman" panose="02020603050405020304" pitchFamily="18" charset="0"/>
                <a:cs typeface="Times New Roman" panose="02020603050405020304" pitchFamily="18" charset="0"/>
              </a:rPr>
              <a:t>个词）</a:t>
            </a:r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2339752" y="161376"/>
            <a:ext cx="3888432" cy="490524"/>
          </a:xfrm>
        </p:spPr>
        <p:txBody>
          <a:bodyPr>
            <a:noAutofit/>
          </a:bodyPr>
          <a:lstStyle/>
          <a:p>
            <a:pPr algn="ctr"/>
            <a:r>
              <a:rPr lang="zh-CN" altLang="en-US" sz="280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长难句真题典例</a:t>
            </a:r>
          </a:p>
        </p:txBody>
      </p:sp>
    </p:spTree>
  </p:cSld>
  <p:clrMapOvr>
    <a:masterClrMapping/>
  </p:clrMapOvr>
  <p:transition>
    <p:strips dir="rd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2339752" y="161376"/>
            <a:ext cx="3888432" cy="490524"/>
          </a:xfrm>
        </p:spPr>
        <p:txBody>
          <a:bodyPr>
            <a:noAutofit/>
          </a:bodyPr>
          <a:lstStyle/>
          <a:p>
            <a:pPr algn="ctr"/>
            <a:r>
              <a:rPr lang="zh-CN" altLang="en-US" sz="280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长难句真题典例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4984" y="1098467"/>
            <a:ext cx="7948241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7301" y="2211710"/>
            <a:ext cx="3480884" cy="2403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474994" y="1090260"/>
            <a:ext cx="35854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八省联考英语试题出炉后，我感觉，我可以直接读博了！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65765" y="915566"/>
            <a:ext cx="3000375" cy="882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11960" y="1789579"/>
            <a:ext cx="4680520" cy="3158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395536" y="4227934"/>
            <a:ext cx="648073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1600">
                <a:latin typeface="黑体" panose="02010609060101010101" pitchFamily="49" charset="-122"/>
                <a:ea typeface="黑体" panose="02010609060101010101" pitchFamily="49" charset="-122"/>
              </a:rPr>
              <a:t>高中</a:t>
            </a:r>
          </a:p>
        </p:txBody>
      </p:sp>
      <p:sp>
        <p:nvSpPr>
          <p:cNvPr id="10" name="矩形 9"/>
          <p:cNvSpPr/>
          <p:nvPr/>
        </p:nvSpPr>
        <p:spPr>
          <a:xfrm>
            <a:off x="1763688" y="2997327"/>
            <a:ext cx="504056" cy="21544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800">
                <a:latin typeface="黑体" panose="02010609060101010101" pitchFamily="49" charset="-122"/>
                <a:ea typeface="黑体" panose="02010609060101010101" pitchFamily="49" charset="-122"/>
              </a:rPr>
              <a:t>高中生</a:t>
            </a:r>
          </a:p>
        </p:txBody>
      </p:sp>
    </p:spTree>
  </p:cSld>
  <p:clrMapOvr>
    <a:masterClrMapping/>
  </p:clrMapOvr>
  <p:transition>
    <p:strips dir="rd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043609" y="2132970"/>
            <a:ext cx="6984776" cy="717931"/>
          </a:xfrm>
          <a:prstGeom prst="rect">
            <a:avLst/>
          </a:prstGeom>
        </p:spPr>
        <p:txBody>
          <a:bodyPr wrap="square" lIns="101389" tIns="50694" rIns="101389" bIns="50694">
            <a:spAutoFit/>
          </a:bodyPr>
          <a:lstStyle/>
          <a:p>
            <a:pPr algn="ctr" defTabSz="1577340">
              <a:spcAft>
                <a:spcPct val="35000"/>
              </a:spcAft>
            </a:pPr>
            <a:r>
              <a: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（五）强化题型限时训练</a:t>
            </a:r>
          </a:p>
        </p:txBody>
      </p:sp>
    </p:spTree>
  </p:cSld>
  <p:clrMapOvr>
    <a:masterClrMapping/>
  </p:clrMapOvr>
  <p:transition>
    <p:strips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3608" y="771550"/>
            <a:ext cx="6705738" cy="4155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66360" y="126340"/>
            <a:ext cx="5435215" cy="490524"/>
          </a:xfrm>
        </p:spPr>
        <p:txBody>
          <a:bodyPr>
            <a:normAutofit/>
          </a:bodyPr>
          <a:lstStyle/>
          <a:p>
            <a:pPr algn="ctr"/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2021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zh-CN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高考全国各地考区情况分析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987574"/>
            <a:ext cx="7377673" cy="361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03648" y="195486"/>
            <a:ext cx="6048672" cy="555526"/>
          </a:xfrm>
        </p:spPr>
        <p:txBody>
          <a:bodyPr>
            <a:normAutofit/>
          </a:bodyPr>
          <a:lstStyle/>
          <a:p>
            <a:pPr algn="ctr">
              <a:spcAft>
                <a:spcPct val="0"/>
              </a:spcAft>
            </a:pPr>
            <a:r>
              <a:rPr lang="zh-CN" altLang="zh-CN" sz="2000" b="1" kern="10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/>
              </a:rPr>
              <a:t>全国卷、浙江卷、新高考全国卷试卷结构对比表</a:t>
            </a:r>
            <a:endParaRPr lang="zh-CN" altLang="en-US" sz="200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584" y="679437"/>
            <a:ext cx="7200800" cy="4379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d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9月19日辽宁阜新外研版高中英语新教材使用及教学建议">
  <a:themeElements>
    <a:clrScheme name="问号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FF0517"/>
      </a:accent1>
      <a:accent2>
        <a:srgbClr val="BC000D"/>
      </a:accent2>
      <a:accent3>
        <a:srgbClr val="FFFFFF"/>
      </a:accent3>
      <a:accent4>
        <a:srgbClr val="000000"/>
      </a:accent4>
      <a:accent5>
        <a:srgbClr val="FFAAAB"/>
      </a:accent5>
      <a:accent6>
        <a:srgbClr val="AA000B"/>
      </a:accent6>
      <a:hlink>
        <a:srgbClr val="3A0004"/>
      </a:hlink>
      <a:folHlink>
        <a:srgbClr val="FF3B3B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1057</Words>
  <Application>Microsoft Office PowerPoint</Application>
  <PresentationFormat>全屏显示(16:9)</PresentationFormat>
  <Paragraphs>88</Paragraphs>
  <Slides>60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60</vt:i4>
      </vt:variant>
    </vt:vector>
  </HeadingPairs>
  <TitlesOfParts>
    <vt:vector size="72" baseType="lpstr">
      <vt:lpstr>Eras Bold ITC</vt:lpstr>
      <vt:lpstr>微软雅黑</vt:lpstr>
      <vt:lpstr>华文细黑</vt:lpstr>
      <vt:lpstr>Arial</vt:lpstr>
      <vt:lpstr>宋体</vt:lpstr>
      <vt:lpstr>黑体</vt:lpstr>
      <vt:lpstr>楷体</vt:lpstr>
      <vt:lpstr>Wingdings 2</vt:lpstr>
      <vt:lpstr>Times New Roman</vt:lpstr>
      <vt:lpstr>Calibri</vt:lpstr>
      <vt:lpstr>9月19日辽宁阜新外研版高中英语新教材使用及教学建议</vt:lpstr>
      <vt:lpstr>文档</vt:lpstr>
      <vt:lpstr>PowerPoint 演示文稿</vt:lpstr>
      <vt:lpstr>PowerPoint 演示文稿</vt:lpstr>
      <vt:lpstr>2021年八省市适应性考试考生数量统计表</vt:lpstr>
      <vt:lpstr>2021年八省市适应性考试英语试卷结构</vt:lpstr>
      <vt:lpstr>2021年八省市适应性考试英语试题评价</vt:lpstr>
      <vt:lpstr>PowerPoint 演示文稿</vt:lpstr>
      <vt:lpstr>PowerPoint 演示文稿</vt:lpstr>
      <vt:lpstr>2021年高考全国各地考区情况分析</vt:lpstr>
      <vt:lpstr>全国卷、浙江卷、新高考全国卷试卷结构对比表</vt:lpstr>
      <vt:lpstr>PowerPoint 演示文稿</vt:lpstr>
      <vt:lpstr>PowerPoint 演示文稿</vt:lpstr>
      <vt:lpstr>2015-2020年全国卷听力考点分析表</vt:lpstr>
      <vt:lpstr>全国卷听力考频分析</vt:lpstr>
      <vt:lpstr>听力真题录音材料长难句典例</vt:lpstr>
      <vt:lpstr>2021新高考全国卷听力考向预测</vt:lpstr>
      <vt:lpstr>PowerPoint 演示文稿</vt:lpstr>
      <vt:lpstr>PowerPoint 演示文稿</vt:lpstr>
      <vt:lpstr>2021年八省市适应性考试常规阅读评析</vt:lpstr>
      <vt:lpstr>阅读理解长难句典例</vt:lpstr>
      <vt:lpstr>2015-2020年全国卷和新高考阅读理解分析表</vt:lpstr>
      <vt:lpstr>全国卷阅读理解考频分析</vt:lpstr>
      <vt:lpstr>2021新高考全国卷阅读理解考向预测</vt:lpstr>
      <vt:lpstr>PowerPoint 演示文稿</vt:lpstr>
      <vt:lpstr>2021年八省市适应性考试七选五阅读评析</vt:lpstr>
      <vt:lpstr>2015-2020年全国卷和新高考七选五阅读分析表</vt:lpstr>
      <vt:lpstr>2021新高考全国卷七选五阅读考向预测</vt:lpstr>
      <vt:lpstr>PowerPoint 演示文稿</vt:lpstr>
      <vt:lpstr>2021年八省市适应性考试常规完形填空评析</vt:lpstr>
      <vt:lpstr>2015—2020全国卷和新高考完形填空分析表</vt:lpstr>
      <vt:lpstr>全国卷完形填空考频分析</vt:lpstr>
      <vt:lpstr>2021新高考全国卷完形填空考向预测</vt:lpstr>
      <vt:lpstr>PowerPoint 演示文稿</vt:lpstr>
      <vt:lpstr>2021年八省市适应性考试常规语法填空评析</vt:lpstr>
      <vt:lpstr>语法填空长难句典例</vt:lpstr>
      <vt:lpstr>2015-2020年全国卷和新高考语法填空分析表</vt:lpstr>
      <vt:lpstr>PowerPoint 演示文稿</vt:lpstr>
      <vt:lpstr>PowerPoint 演示文稿</vt:lpstr>
      <vt:lpstr>PowerPoint 演示文稿</vt:lpstr>
      <vt:lpstr>PowerPoint 演示文稿</vt:lpstr>
      <vt:lpstr>2021新高考全国卷语法填空考向预测</vt:lpstr>
      <vt:lpstr>PowerPoint 演示文稿</vt:lpstr>
      <vt:lpstr>PowerPoint 演示文稿</vt:lpstr>
      <vt:lpstr>2021年八省市适应性考试写作第一节评析</vt:lpstr>
      <vt:lpstr>2015—2020全国卷和新高考写作分析表</vt:lpstr>
      <vt:lpstr>浙江卷和新高考I卷写作第一节分析表</vt:lpstr>
      <vt:lpstr>2021新高考全国卷写作第一节考向预测</vt:lpstr>
      <vt:lpstr>PowerPoint 演示文稿</vt:lpstr>
      <vt:lpstr>2021年八省市适应性考试写作第二节评析</vt:lpstr>
      <vt:lpstr>浙江卷和新高考I卷写作第二节分析表</vt:lpstr>
      <vt:lpstr>2021新高考全国卷写作第二节考向预测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长难句真题典例</vt:lpstr>
      <vt:lpstr>长难句真题典例</vt:lpstr>
      <vt:lpstr>长难句真题典例</vt:lpstr>
      <vt:lpstr>长难句真题典例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Administrator</cp:lastModifiedBy>
  <cp:revision>8</cp:revision>
  <cp:lastPrinted>2021-01-26T20:59:07Z</cp:lastPrinted>
  <dcterms:created xsi:type="dcterms:W3CDTF">2021-01-26T20:59:07Z</dcterms:created>
  <dcterms:modified xsi:type="dcterms:W3CDTF">2021-01-27T05:57:52Z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